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9" r:id="rId4"/>
    <p:sldId id="275" r:id="rId5"/>
    <p:sldId id="270" r:id="rId6"/>
    <p:sldId id="273" r:id="rId7"/>
    <p:sldId id="271" r:id="rId8"/>
    <p:sldId id="272" r:id="rId9"/>
    <p:sldId id="276" r:id="rId10"/>
    <p:sldId id="282" r:id="rId11"/>
    <p:sldId id="277" r:id="rId12"/>
    <p:sldId id="283" r:id="rId13"/>
    <p:sldId id="259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01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4D23657-D1E8-4B22-974B-8DC90813F51B}">
      <dgm:prSet phldrT="[Text]"/>
      <dgm:spPr/>
      <dgm:t>
        <a:bodyPr rtlCol="0"/>
        <a:lstStyle/>
        <a:p>
          <a:pPr rtl="0"/>
          <a:r>
            <a:rPr lang="bg" dirty="0"/>
            <a:t>Стъпка 1 </a:t>
          </a:r>
          <a:r>
            <a:rPr lang="en-US" dirty="0"/>
            <a:t/>
          </a:r>
          <a:br>
            <a:rPr lang="en-US" dirty="0"/>
          </a:br>
          <a:r>
            <a:rPr lang="bg-BG" dirty="0"/>
            <a:t>Извършване на СМР дейности в стаите</a:t>
          </a:r>
          <a:endParaRPr lang="en-US" dirty="0"/>
        </a:p>
      </dgm:t>
    </dgm:pt>
    <dgm:pt modelId="{89EF0911-2234-42D0-AEF3-7FADAFD12999}" type="parTrans" cxnId="{99F95D8E-A851-4953-A3C5-9BF7753ED9FA}">
      <dgm:prSet/>
      <dgm:spPr/>
      <dgm:t>
        <a:bodyPr rtlCol="0"/>
        <a:lstStyle/>
        <a:p>
          <a:pPr rtl="0"/>
          <a:endParaRPr lang="en-US"/>
        </a:p>
      </dgm:t>
    </dgm:pt>
    <dgm:pt modelId="{529487B0-19AA-4AAC-8F83-CF2C113EB84D}" type="sibTrans" cxnId="{99F95D8E-A851-4953-A3C5-9BF7753ED9FA}">
      <dgm:prSet/>
      <dgm:spPr/>
      <dgm:t>
        <a:bodyPr rtlCol="0"/>
        <a:lstStyle/>
        <a:p>
          <a:pPr rtl="0"/>
          <a:endParaRPr lang="en-US"/>
        </a:p>
      </dgm:t>
    </dgm:pt>
    <dgm:pt modelId="{EF034794-D109-40B6-8FA2-8971C3123AB6}">
      <dgm:prSet phldrT="[Text]"/>
      <dgm:spPr/>
      <dgm:t>
        <a:bodyPr rtlCol="0"/>
        <a:lstStyle/>
        <a:p>
          <a:pPr rtl="0"/>
          <a:r>
            <a:rPr lang="bg" dirty="0"/>
            <a:t>Стъпка 2</a:t>
          </a:r>
          <a:r>
            <a:rPr lang="en-US" dirty="0"/>
            <a:t/>
          </a:r>
          <a:br>
            <a:rPr lang="en-US" dirty="0"/>
          </a:br>
          <a:r>
            <a:rPr lang="bg" dirty="0"/>
            <a:t>Закупуване на мебели/</a:t>
          </a:r>
        </a:p>
        <a:p>
          <a:pPr rtl="0"/>
          <a:r>
            <a:rPr lang="bg" dirty="0"/>
            <a:t>обзавеждане</a:t>
          </a:r>
        </a:p>
      </dgm:t>
    </dgm:pt>
    <dgm:pt modelId="{64D09C75-3D44-4CEF-9459-5C91DB44A9EA}" type="parTrans" cxnId="{80FF73C0-9BCD-436E-A85B-D6D7D322462C}">
      <dgm:prSet/>
      <dgm:spPr/>
      <dgm:t>
        <a:bodyPr rtlCol="0"/>
        <a:lstStyle/>
        <a:p>
          <a:pPr rtl="0"/>
          <a:endParaRPr lang="en-US"/>
        </a:p>
      </dgm:t>
    </dgm:pt>
    <dgm:pt modelId="{CDDFC891-FC62-4131-A642-2D94388BCCE2}" type="sibTrans" cxnId="{80FF73C0-9BCD-436E-A85B-D6D7D322462C}">
      <dgm:prSet/>
      <dgm:spPr/>
      <dgm:t>
        <a:bodyPr rtlCol="0"/>
        <a:lstStyle/>
        <a:p>
          <a:pPr rtl="0"/>
          <a:endParaRPr lang="en-US"/>
        </a:p>
      </dgm:t>
    </dgm:pt>
    <dgm:pt modelId="{15E11DBD-E9B5-4BCF-A56C-7AAE26CE30DC}">
      <dgm:prSet phldrT="[Text]"/>
      <dgm:spPr/>
      <dgm:t>
        <a:bodyPr rtlCol="0"/>
        <a:lstStyle/>
        <a:p>
          <a:pPr rtl="0"/>
          <a:r>
            <a:rPr lang="bg" dirty="0"/>
            <a:t>Стъпка 3</a:t>
          </a:r>
          <a:r>
            <a:rPr lang="en-US" dirty="0"/>
            <a:t/>
          </a:r>
          <a:br>
            <a:rPr lang="en-US" dirty="0"/>
          </a:br>
          <a:r>
            <a:rPr lang="bg" dirty="0"/>
            <a:t>Закупуване на оборудване вкл. софтуер</a:t>
          </a:r>
        </a:p>
      </dgm:t>
    </dgm:pt>
    <dgm:pt modelId="{B7B43D5B-12E9-44B1-B818-4B50F6AD3C0A}" type="parTrans" cxnId="{5E0737F0-6DE4-4885-BC59-82E10D617E50}">
      <dgm:prSet/>
      <dgm:spPr/>
      <dgm:t>
        <a:bodyPr rtlCol="0"/>
        <a:lstStyle/>
        <a:p>
          <a:pPr rtl="0"/>
          <a:endParaRPr lang="en-US"/>
        </a:p>
      </dgm:t>
    </dgm:pt>
    <dgm:pt modelId="{329BDEDB-415B-4AB3-B964-E819D0C56DBB}" type="sibTrans" cxnId="{5E0737F0-6DE4-4885-BC59-82E10D617E50}">
      <dgm:prSet/>
      <dgm:spPr/>
      <dgm:t>
        <a:bodyPr rtlCol="0"/>
        <a:lstStyle/>
        <a:p>
          <a:pPr rtl="0"/>
          <a:endParaRPr lang="en-US"/>
        </a:p>
      </dgm:t>
    </dgm:pt>
    <dgm:pt modelId="{778AA374-0E17-4AEA-8EB6-0C342D57D8D8}">
      <dgm:prSet phldrT="[Text]"/>
      <dgm:spPr/>
      <dgm:t>
        <a:bodyPr rtlCol="0"/>
        <a:lstStyle/>
        <a:p>
          <a:pPr rtl="0"/>
          <a:r>
            <a:rPr lang="bg" dirty="0"/>
            <a:t>Стъпка 4</a:t>
          </a:r>
          <a:r>
            <a:rPr lang="en-US" dirty="0"/>
            <a:t/>
          </a:r>
          <a:br>
            <a:rPr lang="en-US" dirty="0"/>
          </a:br>
          <a:r>
            <a:rPr lang="bg" dirty="0"/>
            <a:t>Отчитане на реализираните дейности по проекта пред финансиращия орган</a:t>
          </a:r>
        </a:p>
      </dgm:t>
    </dgm:pt>
    <dgm:pt modelId="{5E28F01D-9664-415C-A0CD-EBFDAB29426C}" type="parTrans" cxnId="{6F55886F-2AC8-4F4F-B328-821CB3A2117B}">
      <dgm:prSet/>
      <dgm:spPr/>
      <dgm:t>
        <a:bodyPr rtlCol="0"/>
        <a:lstStyle/>
        <a:p>
          <a:pPr rtl="0"/>
          <a:endParaRPr lang="en-US"/>
        </a:p>
      </dgm:t>
    </dgm:pt>
    <dgm:pt modelId="{1A604594-E883-4DA9-8A2A-16DFACE8640A}" type="sibTrans" cxnId="{6F55886F-2AC8-4F4F-B328-821CB3A2117B}">
      <dgm:prSet/>
      <dgm:spPr/>
      <dgm:t>
        <a:bodyPr rtlCol="0"/>
        <a:lstStyle/>
        <a:p>
          <a:pPr rtl="0"/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7"/>
      <dgm:spPr/>
    </dgm:pt>
    <dgm:pt modelId="{80B372F1-8EF3-4532-ACC6-E65E1D63ACA2}" type="pres">
      <dgm:prSet presAssocID="{E4D23657-D1E8-4B22-974B-8DC90813F51B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746139E-4627-4CCC-9299-5653D77ED24D}" type="pres">
      <dgm:prSet presAssocID="{E4D23657-D1E8-4B22-974B-8DC90813F51B}" presName="Triangle" presStyleLbl="alignNode1" presStyleIdx="1" presStyleCnt="7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7"/>
      <dgm:spPr/>
    </dgm:pt>
    <dgm:pt modelId="{18F7A15A-3ED1-4A32-B700-36B8D6BBE441}" type="pres">
      <dgm:prSet presAssocID="{EF034794-D109-40B6-8FA2-8971C3123AB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6F2BEFC-1674-4E8D-98FF-DE4432BB887C}" type="pres">
      <dgm:prSet presAssocID="{EF034794-D109-40B6-8FA2-8971C3123AB6}" presName="Triangle" presStyleLbl="alignNode1" presStyleIdx="3" presStyleCnt="7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7"/>
      <dgm:spPr/>
    </dgm:pt>
    <dgm:pt modelId="{F0124EB5-2136-46F3-B2F4-41A5196C24A0}" type="pres">
      <dgm:prSet presAssocID="{15E11DBD-E9B5-4BCF-A56C-7AAE26CE30D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5E82CFA-3F05-41CB-A66C-3A904CCE06CE}" type="pres">
      <dgm:prSet presAssocID="{15E11DBD-E9B5-4BCF-A56C-7AAE26CE30DC}" presName="Triangle" presStyleLbl="alignNode1" presStyleIdx="5" presStyleCnt="7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7"/>
      <dgm:spPr/>
    </dgm:pt>
    <dgm:pt modelId="{AFC6068B-131B-444D-AF53-A5A2A6DC9AE7}" type="pres">
      <dgm:prSet presAssocID="{778AA374-0E17-4AEA-8EB6-0C342D57D8D8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466518" y="1479324"/>
          <a:ext cx="1399494" cy="232872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232907" y="2175111"/>
          <a:ext cx="2102388" cy="184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rtlCol="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kern="1200" dirty="0"/>
            <a:t>Стъпка 1 </a:t>
          </a:r>
          <a:r>
            <a:rPr lang="en-US" sz="1800" kern="1200" dirty="0"/>
            <a:t/>
          </a:r>
          <a:br>
            <a:rPr lang="en-US" sz="1800" kern="1200" dirty="0"/>
          </a:br>
          <a:r>
            <a:rPr lang="bg-BG" sz="1800" kern="1200" dirty="0"/>
            <a:t>Извършване на СМР дейности в стаите</a:t>
          </a:r>
          <a:endParaRPr lang="en-US" sz="1800" kern="1200" dirty="0"/>
        </a:p>
      </dsp:txBody>
      <dsp:txXfrm>
        <a:off x="232907" y="2175111"/>
        <a:ext cx="2102388" cy="1842866"/>
      </dsp:txXfrm>
    </dsp:sp>
    <dsp:sp modelId="{B746139E-4627-4CCC-9299-5653D77ED24D}">
      <dsp:nvSpPr>
        <dsp:cNvPr id="0" name=""/>
        <dsp:cNvSpPr/>
      </dsp:nvSpPr>
      <dsp:spPr>
        <a:xfrm>
          <a:off x="1938618" y="1307880"/>
          <a:ext cx="396677" cy="39667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3040252" y="842450"/>
          <a:ext cx="1399494" cy="2328727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806641" y="1538238"/>
          <a:ext cx="2102388" cy="184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rtlCol="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kern="1200" dirty="0"/>
            <a:t>Стъпка 2</a:t>
          </a:r>
          <a:r>
            <a:rPr lang="en-US" sz="1800" kern="1200" dirty="0"/>
            <a:t/>
          </a:r>
          <a:br>
            <a:rPr lang="en-US" sz="1800" kern="1200" dirty="0"/>
          </a:br>
          <a:r>
            <a:rPr lang="bg" sz="1800" kern="1200" dirty="0"/>
            <a:t>Закупуване на мебели/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kern="1200" dirty="0"/>
            <a:t>обзавеждане</a:t>
          </a:r>
        </a:p>
      </dsp:txBody>
      <dsp:txXfrm>
        <a:off x="2806641" y="1538238"/>
        <a:ext cx="2102388" cy="1842866"/>
      </dsp:txXfrm>
    </dsp:sp>
    <dsp:sp modelId="{F6F2BEFC-1674-4E8D-98FF-DE4432BB887C}">
      <dsp:nvSpPr>
        <dsp:cNvPr id="0" name=""/>
        <dsp:cNvSpPr/>
      </dsp:nvSpPr>
      <dsp:spPr>
        <a:xfrm>
          <a:off x="4512353" y="671007"/>
          <a:ext cx="396677" cy="39667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5613986" y="205577"/>
          <a:ext cx="1399494" cy="2328727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5380375" y="901365"/>
          <a:ext cx="2102388" cy="184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rtlCol="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kern="1200" dirty="0"/>
            <a:t>Стъпка 3</a:t>
          </a:r>
          <a:r>
            <a:rPr lang="en-US" sz="1800" kern="1200" dirty="0"/>
            <a:t/>
          </a:r>
          <a:br>
            <a:rPr lang="en-US" sz="1800" kern="1200" dirty="0"/>
          </a:br>
          <a:r>
            <a:rPr lang="bg" sz="1800" kern="1200" dirty="0"/>
            <a:t>Закупуване на оборудване вкл. софтуер</a:t>
          </a:r>
        </a:p>
      </dsp:txBody>
      <dsp:txXfrm>
        <a:off x="5380375" y="901365"/>
        <a:ext cx="2102388" cy="1842866"/>
      </dsp:txXfrm>
    </dsp:sp>
    <dsp:sp modelId="{D5E82CFA-3F05-41CB-A66C-3A904CCE06CE}">
      <dsp:nvSpPr>
        <dsp:cNvPr id="0" name=""/>
        <dsp:cNvSpPr/>
      </dsp:nvSpPr>
      <dsp:spPr>
        <a:xfrm>
          <a:off x="7086087" y="34134"/>
          <a:ext cx="396677" cy="39667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8187720" y="-431295"/>
          <a:ext cx="1399494" cy="232872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7954110" y="264492"/>
          <a:ext cx="2102388" cy="1842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rtlCol="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800" kern="1200" dirty="0"/>
            <a:t>Стъпка 4</a:t>
          </a:r>
          <a:r>
            <a:rPr lang="en-US" sz="1800" kern="1200" dirty="0"/>
            <a:t/>
          </a:r>
          <a:br>
            <a:rPr lang="en-US" sz="1800" kern="1200" dirty="0"/>
          </a:br>
          <a:r>
            <a:rPr lang="bg" sz="1800" kern="1200" dirty="0"/>
            <a:t>Отчитане на реализираните дейности по проекта пред финансиращия орган</a:t>
          </a:r>
        </a:p>
      </dsp:txBody>
      <dsp:txXfrm>
        <a:off x="7954110" y="264492"/>
        <a:ext cx="2102388" cy="184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D8DAC20-7CD8-4689-8AD9-EB7EAE7FC22D}" type="datetime1">
              <a:rPr lang="bg-BG" smtClean="0"/>
              <a:pPr algn="r" rtl="0"/>
              <a:t>10.7.2025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6A8D3709-3E1A-41F6-95F0-D51F6E3D3325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935E2820-AFE1-45FA-949E-17BDB534E1DC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77542409-6A04-4DC6-AC3A-D3758287A8F2}" type="slidenum">
              <a:rPr lang="bg-BG" smtClean="0"/>
              <a:pPr algn="r" rtl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bg-BG" smtClean="0"/>
              <a:pPr algn="r"/>
              <a:t>13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80443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bg-BG" smtClean="0"/>
              <a:pPr algn="r"/>
              <a:t>14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68175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89440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31629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pPr rtl="0"/>
            <a:endParaRPr lang="bg-BG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7171878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889402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763669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320342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147699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99648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499778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550347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5050549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4EFD8FB-15E4-4B60-8019-ECD9EC841BD6}" type="datetime1">
              <a:rPr lang="bg-BG" smtClean="0"/>
              <a:pPr/>
              <a:t>10.7.2025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bg-BG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2196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83997" y="1245224"/>
            <a:ext cx="9224006" cy="2793906"/>
          </a:xfrm>
        </p:spPr>
        <p:txBody>
          <a:bodyPr rtlCol="0">
            <a:noAutofit/>
          </a:bodyPr>
          <a:lstStyle/>
          <a:p>
            <a:pPr algn="ctr" rtl="0"/>
            <a:r>
              <a:rPr lang="bg-BG" sz="5000" b="1" dirty="0">
                <a:solidFill>
                  <a:schemeClr val="accent2"/>
                </a:solidFill>
              </a:rPr>
              <a:t>ПРОЕКТ </a:t>
            </a:r>
            <a:br>
              <a:rPr lang="bg-BG" sz="5000" b="1" dirty="0">
                <a:solidFill>
                  <a:schemeClr val="accent2"/>
                </a:solidFill>
              </a:rPr>
            </a:br>
            <a:r>
              <a:rPr lang="ru-RU" sz="5000" b="1" dirty="0">
                <a:solidFill>
                  <a:schemeClr val="accent2"/>
                </a:solidFill>
              </a:rPr>
              <a:t>„</a:t>
            </a:r>
            <a:r>
              <a:rPr lang="ru-RU" sz="5000" b="1" dirty="0" err="1">
                <a:solidFill>
                  <a:schemeClr val="accent2"/>
                </a:solidFill>
              </a:rPr>
              <a:t>Изграждане</a:t>
            </a:r>
            <a:r>
              <a:rPr lang="ru-RU" sz="5000" b="1" dirty="0">
                <a:solidFill>
                  <a:schemeClr val="accent2"/>
                </a:solidFill>
              </a:rPr>
              <a:t> на </a:t>
            </a:r>
            <a:r>
              <a:rPr lang="ru-RU" sz="5000" b="1" dirty="0" err="1">
                <a:solidFill>
                  <a:schemeClr val="accent2"/>
                </a:solidFill>
              </a:rPr>
              <a:t>училищна</a:t>
            </a:r>
            <a:r>
              <a:rPr lang="ru-RU" sz="5000" b="1" dirty="0">
                <a:solidFill>
                  <a:schemeClr val="accent2"/>
                </a:solidFill>
              </a:rPr>
              <a:t> STEM среда</a:t>
            </a:r>
            <a:r>
              <a:rPr lang="bg-BG" sz="5000" b="1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39367" y="4678175"/>
            <a:ext cx="8345116" cy="1301154"/>
          </a:xfrm>
        </p:spPr>
        <p:txBody>
          <a:bodyPr rtlCol="0">
            <a:noAutofit/>
          </a:bodyPr>
          <a:lstStyle/>
          <a:p>
            <a:pPr algn="ctr" rtl="0"/>
            <a:r>
              <a:rPr lang="ru-RU" sz="4000" b="1" dirty="0" err="1">
                <a:solidFill>
                  <a:srgbClr val="002060"/>
                </a:solidFill>
                <a:latin typeface="+mj-lt"/>
              </a:rPr>
              <a:t>Средно</a:t>
            </a:r>
            <a:r>
              <a:rPr lang="ru-RU" sz="4000" b="1" dirty="0">
                <a:solidFill>
                  <a:srgbClr val="002060"/>
                </a:solidFill>
                <a:latin typeface="+mj-lt"/>
              </a:rPr>
              <a:t> училище „</a:t>
            </a:r>
            <a:r>
              <a:rPr lang="ru-RU" sz="4000" b="1" dirty="0" err="1">
                <a:solidFill>
                  <a:srgbClr val="002060"/>
                </a:solidFill>
                <a:latin typeface="+mj-lt"/>
              </a:rPr>
              <a:t>Св.Св.Кирил</a:t>
            </a:r>
            <a:r>
              <a:rPr lang="ru-RU" sz="4000" b="1" dirty="0">
                <a:solidFill>
                  <a:srgbClr val="002060"/>
                </a:solidFill>
                <a:latin typeface="+mj-lt"/>
              </a:rPr>
              <a:t> и </a:t>
            </a:r>
            <a:r>
              <a:rPr lang="ru-RU" sz="4000" b="1" dirty="0" err="1">
                <a:solidFill>
                  <a:srgbClr val="002060"/>
                </a:solidFill>
                <a:latin typeface="+mj-lt"/>
              </a:rPr>
              <a:t>Методий</a:t>
            </a:r>
            <a:r>
              <a:rPr lang="ru-RU" sz="4000" b="1" dirty="0">
                <a:solidFill>
                  <a:srgbClr val="002060"/>
                </a:solidFill>
                <a:latin typeface="+mj-lt"/>
              </a:rPr>
              <a:t>“, град </a:t>
            </a:r>
            <a:r>
              <a:rPr lang="ru-RU" sz="4000" b="1" dirty="0" err="1">
                <a:solidFill>
                  <a:srgbClr val="002060"/>
                </a:solidFill>
                <a:latin typeface="+mj-lt"/>
              </a:rPr>
              <a:t>Сърница</a:t>
            </a:r>
            <a:endParaRPr lang="bg-BG" sz="4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1" name="Picture 10" descr="A close up of a text&#10;&#10;Description automatically generated">
            <a:extLst>
              <a:ext uri="{FF2B5EF4-FFF2-40B4-BE49-F238E27FC236}">
                <a16:creationId xmlns:a16="http://schemas.microsoft.com/office/drawing/2014/main" id="{68B9A5F8-518C-A910-D4EE-A1A4C21324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61" y="346019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6"/>
    </mc:Choice>
    <mc:Fallback xmlns="">
      <p:transition spd="slow" advTm="348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24223" y="894370"/>
            <a:ext cx="9281160" cy="3520440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ru-RU" sz="2700" dirty="0">
                <a:solidFill>
                  <a:schemeClr val="accent2"/>
                </a:solidFill>
                <a:latin typeface="Century Gothic" panose="020B0502020202020204" pitchFamily="34" charset="0"/>
              </a:rPr>
              <a:t/>
            </a:r>
            <a:br>
              <a:rPr lang="ru-RU" sz="2700" dirty="0">
                <a:solidFill>
                  <a:schemeClr val="accent2"/>
                </a:solidFill>
                <a:latin typeface="Century Gothic" panose="020B0502020202020204" pitchFamily="34" charset="0"/>
              </a:rPr>
            </a:br>
            <a:r>
              <a:rPr lang="ru-RU" sz="2700" b="1" dirty="0" err="1">
                <a:solidFill>
                  <a:schemeClr val="accent2"/>
                </a:solidFill>
                <a:latin typeface="Century Gothic" panose="020B0502020202020204" pitchFamily="34" charset="0"/>
              </a:rPr>
              <a:t>П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рограма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„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Изграждане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училищна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STEM среда”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има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за цел да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повиши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интереса на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учениците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техните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постижения в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областта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науките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технологиите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като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подкрепи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създаването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училищни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центрове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с фокус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върху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STEM. </a:t>
            </a:r>
            <a:r>
              <a:rPr lang="ru-RU" sz="2700" b="0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/>
            </a:r>
            <a:br>
              <a:rPr lang="ru-RU" sz="2700" b="0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</a:br>
            <a:r>
              <a:rPr lang="ru-RU" sz="2700" b="0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/>
            </a:r>
            <a:br>
              <a:rPr lang="ru-RU" sz="2700" b="0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</a:b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Те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ще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предоставят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всички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необходими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условия за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провеждането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съвременно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7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качествено</a:t>
            </a:r>
            <a:r>
              <a:rPr lang="ru-RU" sz="27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STEM обучение в училище.</a:t>
            </a:r>
            <a:r>
              <a:rPr lang="ru-RU" sz="2700" b="0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ru-RU" sz="2700" dirty="0">
                <a:solidFill>
                  <a:schemeClr val="accent2"/>
                </a:solidFill>
                <a:latin typeface="Century Gothic" panose="020B0502020202020204" pitchFamily="34" charset="0"/>
              </a:rPr>
              <a:t/>
            </a:r>
            <a:br>
              <a:rPr lang="ru-RU" sz="2700" dirty="0">
                <a:solidFill>
                  <a:schemeClr val="accent2"/>
                </a:solidFill>
                <a:latin typeface="Century Gothic" panose="020B0502020202020204" pitchFamily="34" charset="0"/>
              </a:rPr>
            </a:b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endParaRPr lang="bg-BG" sz="2000" dirty="0">
              <a:solidFill>
                <a:schemeClr val="tx2"/>
              </a:solidFill>
            </a:endParaRPr>
          </a:p>
        </p:txBody>
      </p:sp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5DE9BF18-2957-A0EB-BC61-C25C05AB2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9" y="5569048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6"/>
    </mc:Choice>
    <mc:Fallback xmlns="">
      <p:transition spd="slow" advTm="17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ose up of pages of an open book in a bright studio">
            <a:extLst>
              <a:ext uri="{FF2B5EF4-FFF2-40B4-BE49-F238E27FC236}">
                <a16:creationId xmlns:a16="http://schemas.microsoft.com/office/drawing/2014/main" id="{EAF87DE2-E79D-478D-7106-0DE5FA6F21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14584" y="634419"/>
            <a:ext cx="11074154" cy="1200416"/>
          </a:xfrm>
        </p:spPr>
        <p:txBody>
          <a:bodyPr rtlCol="0">
            <a:noAutofit/>
          </a:bodyPr>
          <a:lstStyle/>
          <a:p>
            <a:pPr rtl="0"/>
            <a:r>
              <a:rPr lang="bg-BG" sz="4800" b="1" i="0" dirty="0">
                <a:solidFill>
                  <a:schemeClr val="accent2"/>
                </a:solidFill>
                <a:effectLst/>
                <a:ea typeface="ADLaM Display" panose="020B0604020202020204" pitchFamily="2" charset="0"/>
                <a:cs typeface="ADLaM Display" panose="020B0604020202020204" pitchFamily="2" charset="0"/>
              </a:rPr>
              <a:t>Безвъзмездна финансова помощ от </a:t>
            </a:r>
            <a:r>
              <a:rPr lang="bg-BG" sz="4800" b="1" dirty="0">
                <a:solidFill>
                  <a:schemeClr val="accent2"/>
                </a:solidFill>
                <a:ea typeface="ADLaM Display" panose="020B0604020202020204" pitchFamily="2" charset="0"/>
                <a:cs typeface="ADLaM Display" panose="020B0604020202020204" pitchFamily="2" charset="0"/>
              </a:rPr>
              <a:t>252 946,93 лева с ДДС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88383" y="2292261"/>
            <a:ext cx="8691344" cy="3437980"/>
          </a:xfrm>
        </p:spPr>
        <p:txBody>
          <a:bodyPr rtlCol="0">
            <a:normAutofit/>
          </a:bodyPr>
          <a:lstStyle/>
          <a:p>
            <a:pPr marL="0" indent="0" rtl="0">
              <a:spcAft>
                <a:spcPts val="1200"/>
              </a:spcAft>
              <a:buNone/>
            </a:pPr>
            <a:r>
              <a:rPr lang="ru-RU" sz="2400" b="1" i="0" dirty="0" err="1">
                <a:solidFill>
                  <a:schemeClr val="accent2"/>
                </a:solidFill>
                <a:effectLst/>
              </a:rPr>
              <a:t>Разпределени</a:t>
            </a:r>
            <a:r>
              <a:rPr lang="ru-RU" sz="2400" b="1" dirty="0">
                <a:solidFill>
                  <a:schemeClr val="accent2"/>
                </a:solidFill>
              </a:rPr>
              <a:t>, </a:t>
            </a:r>
            <a:r>
              <a:rPr lang="ru-RU" sz="2400" b="1" dirty="0" err="1">
                <a:solidFill>
                  <a:schemeClr val="accent2"/>
                </a:solidFill>
              </a:rPr>
              <a:t>както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следва</a:t>
            </a:r>
            <a:r>
              <a:rPr lang="ru-RU" sz="2400" b="1" dirty="0">
                <a:solidFill>
                  <a:schemeClr val="accent2"/>
                </a:solidFill>
              </a:rPr>
              <a:t>:</a:t>
            </a:r>
            <a:endParaRPr lang="ru-RU" sz="2400" b="1" i="0" dirty="0">
              <a:solidFill>
                <a:schemeClr val="accent2"/>
              </a:solidFill>
              <a:effectLst/>
            </a:endParaRPr>
          </a:p>
          <a:p>
            <a:pPr rtl="0"/>
            <a:r>
              <a:rPr lang="ru-RU" sz="2400" b="1" i="0" dirty="0" err="1">
                <a:solidFill>
                  <a:schemeClr val="accent2"/>
                </a:solidFill>
                <a:effectLst/>
              </a:rPr>
              <a:t>Разходи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СМР на STEM </a:t>
            </a:r>
            <a:r>
              <a:rPr lang="ru-RU" sz="2400" b="1" i="0" dirty="0" err="1">
                <a:solidFill>
                  <a:schemeClr val="accent2"/>
                </a:solidFill>
                <a:effectLst/>
              </a:rPr>
              <a:t>център</a:t>
            </a:r>
            <a:r>
              <a:rPr lang="bg-BG" sz="2400" b="1" i="0" dirty="0">
                <a:solidFill>
                  <a:schemeClr val="accent2"/>
                </a:solidFill>
                <a:effectLst/>
              </a:rPr>
              <a:t> – 11 760,00 лв</a:t>
            </a:r>
            <a:r>
              <a:rPr lang="bg-BG" sz="2400" b="1" dirty="0">
                <a:solidFill>
                  <a:schemeClr val="accent2"/>
                </a:solidFill>
              </a:rPr>
              <a:t>. с ДДС</a:t>
            </a:r>
          </a:p>
          <a:p>
            <a:pPr rtl="0"/>
            <a:r>
              <a:rPr lang="ru-RU" sz="2400" b="1" i="0" dirty="0" err="1">
                <a:solidFill>
                  <a:schemeClr val="accent2"/>
                </a:solidFill>
                <a:effectLst/>
              </a:rPr>
              <a:t>Разходи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</a:t>
            </a:r>
            <a:r>
              <a:rPr lang="ru-RU" sz="2400" b="1" i="0" dirty="0" err="1">
                <a:solidFill>
                  <a:schemeClr val="accent2"/>
                </a:solidFill>
                <a:effectLst/>
              </a:rPr>
              <a:t>оборудване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STEM -  121 360,56 </a:t>
            </a:r>
            <a:r>
              <a:rPr lang="bg-BG" sz="2400" b="1" i="0" dirty="0">
                <a:solidFill>
                  <a:schemeClr val="accent2"/>
                </a:solidFill>
                <a:effectLst/>
              </a:rPr>
              <a:t>лв. с ДДС</a:t>
            </a:r>
          </a:p>
          <a:p>
            <a:pPr rtl="0"/>
            <a:r>
              <a:rPr lang="ru-RU" sz="2400" b="1" i="0" dirty="0" err="1">
                <a:solidFill>
                  <a:schemeClr val="accent2"/>
                </a:solidFill>
                <a:effectLst/>
              </a:rPr>
              <a:t>Разходи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</a:t>
            </a:r>
            <a:r>
              <a:rPr lang="ru-RU" sz="2400" b="1" i="0" dirty="0" err="1">
                <a:solidFill>
                  <a:schemeClr val="accent2"/>
                </a:solidFill>
                <a:effectLst/>
              </a:rPr>
              <a:t>оборудване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ВОСКС</a:t>
            </a:r>
            <a:r>
              <a:rPr lang="bg-BG" sz="2400" b="1" dirty="0">
                <a:solidFill>
                  <a:schemeClr val="accent2"/>
                </a:solidFill>
              </a:rPr>
              <a:t> – 49 998,00 лв. с ДДС</a:t>
            </a:r>
          </a:p>
          <a:p>
            <a:pPr rtl="0"/>
            <a:r>
              <a:rPr lang="ru-RU" sz="2400" b="1" i="0" dirty="0" err="1">
                <a:solidFill>
                  <a:schemeClr val="accent2"/>
                </a:solidFill>
                <a:effectLst/>
              </a:rPr>
              <a:t>Разходи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</a:t>
            </a:r>
            <a:r>
              <a:rPr lang="ru-RU" sz="2400" b="1" i="0" dirty="0" err="1">
                <a:solidFill>
                  <a:schemeClr val="accent2"/>
                </a:solidFill>
                <a:effectLst/>
              </a:rPr>
              <a:t>обзавеждане</a:t>
            </a:r>
            <a:r>
              <a:rPr lang="ru-RU" sz="2400" b="1" i="0" dirty="0">
                <a:solidFill>
                  <a:schemeClr val="accent2"/>
                </a:solidFill>
                <a:effectLst/>
              </a:rPr>
              <a:t> за STEM</a:t>
            </a:r>
            <a:r>
              <a:rPr lang="bg-BG" sz="2400" b="1" i="0" dirty="0">
                <a:solidFill>
                  <a:schemeClr val="accent2"/>
                </a:solidFill>
                <a:effectLst/>
              </a:rPr>
              <a:t> – 52 004,40 лв. с ДДС</a:t>
            </a:r>
          </a:p>
          <a:p>
            <a:pPr rtl="0"/>
            <a:r>
              <a:rPr lang="bg-BG" sz="2400" b="1" dirty="0">
                <a:solidFill>
                  <a:schemeClr val="accent2"/>
                </a:solidFill>
              </a:rPr>
              <a:t>Разходи за софтуер – 14 874,00 лв. с ДДС</a:t>
            </a:r>
            <a:endParaRPr lang="bg-BG" sz="2400" b="1" i="0" dirty="0">
              <a:solidFill>
                <a:schemeClr val="accent2"/>
              </a:solidFill>
              <a:effectLst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ACEF138-CB57-D7ED-BDBE-556D2CC7C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pic>
        <p:nvPicPr>
          <p:cNvPr id="4" name="Picture 3" descr="A close up of a text&#10;&#10;Description automatically generated">
            <a:extLst>
              <a:ext uri="{FF2B5EF4-FFF2-40B4-BE49-F238E27FC236}">
                <a16:creationId xmlns:a16="http://schemas.microsoft.com/office/drawing/2014/main" id="{2FAAB7FE-2AF0-C584-C88F-AA57B33823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656" y="5061524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7"/>
    </mc:Choice>
    <mc:Fallback xmlns="">
      <p:transition spd="slow" advTm="2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6B681-A2C1-C83C-E8A8-EBBBA93A2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069" y="1663083"/>
            <a:ext cx="10111774" cy="2411768"/>
          </a:xfrm>
        </p:spPr>
        <p:txBody>
          <a:bodyPr>
            <a:noAutofit/>
          </a:bodyPr>
          <a:lstStyle/>
          <a:p>
            <a:r>
              <a:rPr lang="ru-RU" sz="4400" b="1" dirty="0" err="1">
                <a:solidFill>
                  <a:schemeClr val="accent2"/>
                </a:solidFill>
              </a:rPr>
              <a:t>Срокът</a:t>
            </a:r>
            <a:r>
              <a:rPr lang="ru-RU" sz="4400" b="1" dirty="0">
                <a:solidFill>
                  <a:schemeClr val="accent2"/>
                </a:solidFill>
              </a:rPr>
              <a:t> за </a:t>
            </a:r>
            <a:r>
              <a:rPr lang="ru-RU" sz="4400" b="1" dirty="0" err="1">
                <a:solidFill>
                  <a:schemeClr val="accent2"/>
                </a:solidFill>
              </a:rPr>
              <a:t>изпълнение</a:t>
            </a:r>
            <a:r>
              <a:rPr lang="ru-RU" sz="4400" b="1" dirty="0">
                <a:solidFill>
                  <a:schemeClr val="accent2"/>
                </a:solidFill>
              </a:rPr>
              <a:t> на </a:t>
            </a:r>
            <a:r>
              <a:rPr lang="ru-RU" sz="4400" b="1" dirty="0" err="1">
                <a:solidFill>
                  <a:schemeClr val="accent2"/>
                </a:solidFill>
              </a:rPr>
              <a:t>Инвестицията</a:t>
            </a:r>
            <a:r>
              <a:rPr lang="ru-RU" sz="4400" b="1" dirty="0">
                <a:solidFill>
                  <a:schemeClr val="accent2"/>
                </a:solidFill>
              </a:rPr>
              <a:t> е 35 (</a:t>
            </a:r>
            <a:r>
              <a:rPr lang="ru-RU" sz="4400" b="1" dirty="0" err="1">
                <a:solidFill>
                  <a:schemeClr val="accent2"/>
                </a:solidFill>
              </a:rPr>
              <a:t>тридесет</a:t>
            </a:r>
            <a:r>
              <a:rPr lang="ru-RU" sz="4400" b="1" dirty="0">
                <a:solidFill>
                  <a:schemeClr val="accent2"/>
                </a:solidFill>
              </a:rPr>
              <a:t> и пет) </a:t>
            </a:r>
            <a:r>
              <a:rPr lang="ru-RU" sz="4400" b="1" dirty="0" err="1">
                <a:solidFill>
                  <a:schemeClr val="accent2"/>
                </a:solidFill>
              </a:rPr>
              <a:t>месеца</a:t>
            </a:r>
            <a:r>
              <a:rPr lang="ru-RU" sz="4400" b="1" dirty="0">
                <a:solidFill>
                  <a:schemeClr val="accent2"/>
                </a:solidFill>
              </a:rPr>
              <a:t>, считано от </a:t>
            </a:r>
            <a:r>
              <a:rPr lang="ru-RU" sz="4400" b="1" dirty="0" err="1">
                <a:solidFill>
                  <a:schemeClr val="accent2"/>
                </a:solidFill>
              </a:rPr>
              <a:t>датата</a:t>
            </a:r>
            <a:r>
              <a:rPr lang="ru-RU" sz="4400" b="1" dirty="0">
                <a:solidFill>
                  <a:schemeClr val="accent2"/>
                </a:solidFill>
              </a:rPr>
              <a:t> на </a:t>
            </a:r>
            <a:r>
              <a:rPr lang="ru-RU" sz="4400" b="1" dirty="0" err="1">
                <a:solidFill>
                  <a:schemeClr val="accent2"/>
                </a:solidFill>
              </a:rPr>
              <a:t>сключване</a:t>
            </a:r>
            <a:r>
              <a:rPr lang="ru-RU" sz="4400" b="1" dirty="0">
                <a:solidFill>
                  <a:schemeClr val="accent2"/>
                </a:solidFill>
              </a:rPr>
              <a:t> на договора, но не </a:t>
            </a:r>
            <a:r>
              <a:rPr lang="ru-RU" sz="4400" b="1" dirty="0" err="1">
                <a:solidFill>
                  <a:schemeClr val="accent2"/>
                </a:solidFill>
              </a:rPr>
              <a:t>по-късно</a:t>
            </a:r>
            <a:r>
              <a:rPr lang="ru-RU" sz="4400" b="1" dirty="0">
                <a:solidFill>
                  <a:schemeClr val="accent2"/>
                </a:solidFill>
              </a:rPr>
              <a:t> от 31.05.2026 г.</a:t>
            </a:r>
            <a:endParaRPr lang="bg-BG" sz="4400" b="1" dirty="0">
              <a:solidFill>
                <a:schemeClr val="accent2"/>
              </a:solidFill>
            </a:endParaRPr>
          </a:p>
        </p:txBody>
      </p:sp>
      <p:pic>
        <p:nvPicPr>
          <p:cNvPr id="6" name="Picture 5" descr="A close up of a text&#10;&#10;Description automatically generated">
            <a:extLst>
              <a:ext uri="{FF2B5EF4-FFF2-40B4-BE49-F238E27FC236}">
                <a16:creationId xmlns:a16="http://schemas.microsoft.com/office/drawing/2014/main" id="{6A2B3BBE-12C7-0CF2-C301-7B007BE8D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6" y="5088758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3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3E1DB-60E6-D458-194F-5E0461CE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868" y="353718"/>
            <a:ext cx="10041277" cy="4524315"/>
          </a:xfrm>
        </p:spPr>
        <p:txBody>
          <a:bodyPr>
            <a:normAutofit fontScale="90000"/>
          </a:bodyPr>
          <a:lstStyle/>
          <a:p>
            <a:pPr algn="ctr">
              <a:lnSpc>
                <a:spcPts val="4000"/>
              </a:lnSpc>
              <a:spcAft>
                <a:spcPts val="1200"/>
              </a:spcAft>
            </a:pPr>
            <a:r>
              <a:rPr lang="ru-RU" sz="2700" b="1" u="sng" dirty="0">
                <a:solidFill>
                  <a:schemeClr val="accent2"/>
                </a:solidFill>
                <a:latin typeface="Century Gothic" panose="020B0502020202020204" pitchFamily="34" charset="0"/>
              </a:rPr>
              <a:t>ОСНОВНА ЦЕЛ НА ПРОЕКТА</a:t>
            </a:r>
            <a:r>
              <a:rPr lang="ru-RU" sz="25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:</a:t>
            </a:r>
            <a:br>
              <a:rPr lang="ru-RU" sz="2500" b="1" dirty="0">
                <a:solidFill>
                  <a:schemeClr val="accent2"/>
                </a:solidFill>
                <a:latin typeface="Century Gothic" panose="020B0502020202020204" pitchFamily="34" charset="0"/>
              </a:rPr>
            </a:b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Осигуряване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физическата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среда и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техническото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оборудване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обзавеждане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STEM пространства в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училищното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образование с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оглед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създаване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интегрирана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учебна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среда от ново поколение,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която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да поощри и подкрепи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образователните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иновации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обучението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преподаването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в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сферата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на STEM и да се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повиши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интересът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към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науките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и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научните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изследвания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 у </a:t>
            </a:r>
            <a:r>
              <a:rPr lang="ru-RU" sz="2500" b="1" i="0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учениците</a:t>
            </a:r>
            <a:r>
              <a:rPr lang="ru-RU" sz="2500" b="1" i="0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. </a:t>
            </a:r>
            <a:endParaRPr lang="bg-BG" sz="25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D9253E36-8940-06AD-82BF-A601C9B78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801" y="5783499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0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tint val="75000"/>
                <a:shade val="58000"/>
                <a:satMod val="120000"/>
              </a:schemeClr>
              <a:schemeClr val="bg2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C0DCE3-8753-43BB-86D2-6452D91E4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BC7A6-65CA-4655-8641-7BDE9699BF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755CF4-45A8-4971-A14E-D6DE02B48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1F62D5-850C-4310-A813-747E464337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AD4B505-4A68-456B-9AFD-344192BE94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7F9A339-5395-403B-B163-DFDDD9E099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23EB10-011B-4BBD-9AE6-2635567A10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799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9F26CF-77E6-D6CB-E460-46EA1E91E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801" y="2553816"/>
            <a:ext cx="5715806" cy="1571871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bg-BG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bg-BG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Изборът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му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е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съобразен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с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вида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профилираната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подготовка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която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се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осъществява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в </a:t>
            </a:r>
            <a:r>
              <a:rPr lang="en-US" sz="2600" b="1" kern="1200" cap="all" baseline="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училището</a:t>
            </a: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bg-BG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bg-BG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1EF34FEF-0116-8C42-67AA-5C697AE15C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22" y="1751933"/>
            <a:ext cx="3376350" cy="801883"/>
          </a:xfrm>
          <a:prstGeom prst="rect">
            <a:avLst/>
          </a:prstGeom>
        </p:spPr>
      </p:pic>
      <p:pic>
        <p:nvPicPr>
          <p:cNvPr id="4" name="Picture 3" descr="Close up of pages of an open book in a bright studio">
            <a:extLst>
              <a:ext uri="{FF2B5EF4-FFF2-40B4-BE49-F238E27FC236}">
                <a16:creationId xmlns:a16="http://schemas.microsoft.com/office/drawing/2014/main" id="{8E9BDF9A-FA84-4C2A-2021-65BDEB93F5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3" y="3776612"/>
            <a:ext cx="3340259" cy="205425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39F26CF-77E6-D6CB-E460-46EA1E91E1D6}"/>
              </a:ext>
            </a:extLst>
          </p:cNvPr>
          <p:cNvSpPr txBox="1">
            <a:spLocks/>
          </p:cNvSpPr>
          <p:nvPr/>
        </p:nvSpPr>
        <p:spPr>
          <a:xfrm>
            <a:off x="6665833" y="586221"/>
            <a:ext cx="5526167" cy="13692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600" b="1" dirty="0" err="1">
                <a:solidFill>
                  <a:schemeClr val="tx1"/>
                </a:solidFill>
              </a:rPr>
              <a:t>Училищният</a:t>
            </a:r>
            <a:r>
              <a:rPr lang="en-US" sz="2600" b="1" dirty="0">
                <a:solidFill>
                  <a:schemeClr val="tx1"/>
                </a:solidFill>
              </a:rPr>
              <a:t> STEM </a:t>
            </a:r>
            <a:r>
              <a:rPr lang="en-US" sz="2600" b="1" dirty="0" err="1">
                <a:solidFill>
                  <a:schemeClr val="tx1"/>
                </a:solidFill>
              </a:rPr>
              <a:t>център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endParaRPr lang="bg-BG" sz="26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600" b="1" dirty="0" err="1">
                <a:solidFill>
                  <a:schemeClr val="tx1"/>
                </a:solidFill>
              </a:rPr>
              <a:t>ще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бъде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изграден</a:t>
            </a:r>
            <a:r>
              <a:rPr lang="en-US" sz="2600" b="1" dirty="0">
                <a:solidFill>
                  <a:schemeClr val="tx1"/>
                </a:solidFill>
              </a:rPr>
              <a:t> в </a:t>
            </a:r>
            <a:r>
              <a:rPr lang="en-US" sz="2600" b="1" dirty="0" err="1">
                <a:solidFill>
                  <a:schemeClr val="tx1"/>
                </a:solidFill>
              </a:rPr>
              <a:t>направление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Природни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науки</a:t>
            </a:r>
            <a:r>
              <a:rPr lang="en-US" sz="2600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39F26CF-77E6-D6CB-E460-46EA1E91E1D6}"/>
              </a:ext>
            </a:extLst>
          </p:cNvPr>
          <p:cNvSpPr txBox="1">
            <a:spLocks/>
          </p:cNvSpPr>
          <p:nvPr/>
        </p:nvSpPr>
        <p:spPr>
          <a:xfrm>
            <a:off x="6665833" y="3928310"/>
            <a:ext cx="5715806" cy="25655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bg-BG" sz="2600" b="1" dirty="0">
                <a:solidFill>
                  <a:schemeClr val="tx1"/>
                </a:solidFill>
              </a:rPr>
              <a:t/>
            </a:r>
            <a:br>
              <a:rPr lang="bg-BG" sz="2600" b="1" dirty="0">
                <a:solidFill>
                  <a:schemeClr val="tx1"/>
                </a:solidFill>
              </a:rPr>
            </a:br>
            <a:r>
              <a:rPr lang="en-US" sz="2600" b="1" dirty="0" err="1">
                <a:solidFill>
                  <a:schemeClr val="tx1"/>
                </a:solidFill>
              </a:rPr>
              <a:t>Ще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бъдат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изградени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пет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високотехнологично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оборудвани</a:t>
            </a:r>
            <a:r>
              <a:rPr lang="en-US" sz="2600" b="1" dirty="0">
                <a:solidFill>
                  <a:schemeClr val="tx1"/>
                </a:solidFill>
              </a:rPr>
              <a:t> и </a:t>
            </a:r>
            <a:r>
              <a:rPr lang="en-US" sz="2600" b="1" dirty="0" err="1">
                <a:solidFill>
                  <a:schemeClr val="tx1"/>
                </a:solidFill>
              </a:rPr>
              <a:t>свързани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класни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стаи</a:t>
            </a:r>
            <a:r>
              <a:rPr lang="en-US" sz="2600" b="1" dirty="0">
                <a:solidFill>
                  <a:schemeClr val="tx1"/>
                </a:solidFill>
              </a:rPr>
              <a:t> с </a:t>
            </a:r>
            <a:r>
              <a:rPr lang="en-US" sz="2600" b="1" dirty="0" err="1">
                <a:solidFill>
                  <a:schemeClr val="tx1"/>
                </a:solidFill>
              </a:rPr>
              <a:t>по</a:t>
            </a:r>
            <a:r>
              <a:rPr lang="en-US" sz="2600" b="1" dirty="0">
                <a:solidFill>
                  <a:schemeClr val="tx1"/>
                </a:solidFill>
              </a:rPr>
              <a:t> 24 </a:t>
            </a:r>
            <a:r>
              <a:rPr lang="en-US" sz="2600" b="1" dirty="0" err="1">
                <a:solidFill>
                  <a:schemeClr val="tx1"/>
                </a:solidFill>
              </a:rPr>
              <a:t>работни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места</a:t>
            </a:r>
            <a:r>
              <a:rPr lang="en-US" sz="2600" b="1" dirty="0">
                <a:solidFill>
                  <a:schemeClr val="tx1"/>
                </a:solidFill>
              </a:rPr>
              <a:t>, </a:t>
            </a:r>
            <a:r>
              <a:rPr lang="en-US" sz="2600" b="1" dirty="0" err="1">
                <a:solidFill>
                  <a:schemeClr val="tx1"/>
                </a:solidFill>
              </a:rPr>
              <a:t>като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три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от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тях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ще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бъдат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част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от</a:t>
            </a:r>
            <a:r>
              <a:rPr lang="en-US" sz="2600" b="1" dirty="0">
                <a:solidFill>
                  <a:schemeClr val="tx1"/>
                </a:solidFill>
              </a:rPr>
              <a:t> STEM </a:t>
            </a:r>
            <a:r>
              <a:rPr lang="en-US" sz="2600" b="1" dirty="0" err="1">
                <a:solidFill>
                  <a:schemeClr val="tx1"/>
                </a:solidFill>
              </a:rPr>
              <a:t>средата</a:t>
            </a:r>
            <a:r>
              <a:rPr lang="en-US" sz="2600" b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0152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9FF05C-BE6D-6B6F-A5C7-DDB5D7272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448" y="328560"/>
            <a:ext cx="7998780" cy="5943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solidFill>
                  <a:schemeClr val="accent2"/>
                </a:solidFill>
              </a:rPr>
              <a:t>Предвидено е </a:t>
            </a:r>
            <a:r>
              <a:rPr lang="ru-RU" sz="2400" b="1" dirty="0" err="1">
                <a:solidFill>
                  <a:schemeClr val="accent2"/>
                </a:solidFill>
              </a:rPr>
              <a:t>закупуване</a:t>
            </a:r>
            <a:r>
              <a:rPr lang="ru-RU" sz="2400" b="1" dirty="0">
                <a:solidFill>
                  <a:schemeClr val="accent2"/>
                </a:solidFill>
              </a:rPr>
              <a:t> на три </a:t>
            </a:r>
            <a:r>
              <a:rPr lang="ru-RU" sz="2400" b="1" dirty="0" err="1">
                <a:solidFill>
                  <a:schemeClr val="accent2"/>
                </a:solidFill>
              </a:rPr>
              <a:t>броя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системи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със</a:t>
            </a:r>
            <a:r>
              <a:rPr lang="ru-RU" sz="2400" b="1" dirty="0">
                <a:solidFill>
                  <a:schemeClr val="accent2"/>
                </a:solidFill>
              </a:rPr>
              <a:t> стереоскопичен </a:t>
            </a:r>
            <a:r>
              <a:rPr lang="ru-RU" sz="2400" b="1" dirty="0" err="1">
                <a:solidFill>
                  <a:schemeClr val="accent2"/>
                </a:solidFill>
              </a:rPr>
              <a:t>лаптоп</a:t>
            </a:r>
            <a:r>
              <a:rPr lang="ru-RU" sz="2400" b="1" dirty="0">
                <a:solidFill>
                  <a:schemeClr val="accent2"/>
                </a:solidFill>
              </a:rPr>
              <a:t>. </a:t>
            </a:r>
            <a:r>
              <a:rPr lang="ru-RU" sz="2400" b="1" dirty="0" err="1">
                <a:solidFill>
                  <a:schemeClr val="accent2"/>
                </a:solidFill>
              </a:rPr>
              <a:t>Комбинацията</a:t>
            </a:r>
            <a:r>
              <a:rPr lang="ru-RU" sz="2400" b="1" dirty="0">
                <a:solidFill>
                  <a:schemeClr val="accent2"/>
                </a:solidFill>
              </a:rPr>
              <a:t> от </a:t>
            </a:r>
            <a:r>
              <a:rPr lang="ru-RU" sz="2400" b="1" dirty="0" err="1">
                <a:solidFill>
                  <a:schemeClr val="accent2"/>
                </a:solidFill>
              </a:rPr>
              <a:t>виртуална</a:t>
            </a:r>
            <a:r>
              <a:rPr lang="ru-RU" sz="2400" b="1" dirty="0">
                <a:solidFill>
                  <a:schemeClr val="accent2"/>
                </a:solidFill>
              </a:rPr>
              <a:t> и </a:t>
            </a:r>
            <a:r>
              <a:rPr lang="ru-RU" sz="2400" b="1" dirty="0" err="1">
                <a:solidFill>
                  <a:schemeClr val="accent2"/>
                </a:solidFill>
              </a:rPr>
              <a:t>добавена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реалност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ще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доведе</a:t>
            </a:r>
            <a:r>
              <a:rPr lang="ru-RU" sz="2400" b="1" dirty="0">
                <a:solidFill>
                  <a:schemeClr val="accent2"/>
                </a:solidFill>
              </a:rPr>
              <a:t> до </a:t>
            </a:r>
            <a:r>
              <a:rPr lang="ru-RU" sz="2400" b="1" dirty="0" err="1">
                <a:solidFill>
                  <a:schemeClr val="accent2"/>
                </a:solidFill>
              </a:rPr>
              <a:t>промяна</a:t>
            </a:r>
            <a:r>
              <a:rPr lang="ru-RU" sz="2400" b="1" dirty="0">
                <a:solidFill>
                  <a:schemeClr val="accent2"/>
                </a:solidFill>
              </a:rPr>
              <a:t> на начина, по </a:t>
            </a:r>
            <a:r>
              <a:rPr lang="ru-RU" sz="2400" b="1" dirty="0" err="1">
                <a:solidFill>
                  <a:schemeClr val="accent2"/>
                </a:solidFill>
              </a:rPr>
              <a:t>който</a:t>
            </a:r>
            <a:r>
              <a:rPr lang="ru-RU" sz="2400" b="1" dirty="0">
                <a:solidFill>
                  <a:schemeClr val="accent2"/>
                </a:solidFill>
              </a:rPr>
              <a:t> се </a:t>
            </a:r>
            <a:r>
              <a:rPr lang="ru-RU" sz="2400" b="1" dirty="0" err="1">
                <a:solidFill>
                  <a:schemeClr val="accent2"/>
                </a:solidFill>
              </a:rPr>
              <a:t>възприемат</a:t>
            </a:r>
            <a:r>
              <a:rPr lang="ru-RU" sz="2400" b="1" dirty="0">
                <a:solidFill>
                  <a:schemeClr val="accent2"/>
                </a:solidFill>
              </a:rPr>
              <a:t> и </a:t>
            </a:r>
            <a:r>
              <a:rPr lang="ru-RU" sz="2400" b="1" dirty="0" err="1">
                <a:solidFill>
                  <a:schemeClr val="accent2"/>
                </a:solidFill>
              </a:rPr>
              <a:t>усвояват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новите</a:t>
            </a:r>
            <a:r>
              <a:rPr lang="ru-RU" sz="2400" b="1" dirty="0">
                <a:solidFill>
                  <a:schemeClr val="accent2"/>
                </a:solidFill>
              </a:rPr>
              <a:t> знания. </a:t>
            </a:r>
            <a:r>
              <a:rPr lang="ru-RU" sz="2400" b="1" dirty="0" err="1">
                <a:solidFill>
                  <a:schemeClr val="accent2"/>
                </a:solidFill>
              </a:rPr>
              <a:t>Училищната</a:t>
            </a:r>
            <a:r>
              <a:rPr lang="ru-RU" sz="2400" b="1" dirty="0">
                <a:solidFill>
                  <a:schemeClr val="accent2"/>
                </a:solidFill>
              </a:rPr>
              <a:t> STEM среда </a:t>
            </a:r>
            <a:r>
              <a:rPr lang="ru-RU" sz="2400" b="1" dirty="0" err="1">
                <a:solidFill>
                  <a:schemeClr val="accent2"/>
                </a:solidFill>
              </a:rPr>
              <a:t>ще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бъде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изградена</a:t>
            </a:r>
            <a:r>
              <a:rPr lang="ru-RU" sz="2400" b="1" dirty="0">
                <a:solidFill>
                  <a:schemeClr val="accent2"/>
                </a:solidFill>
              </a:rPr>
              <a:t> в три помещения с по 24 работни места – </a:t>
            </a:r>
            <a:r>
              <a:rPr lang="ru-RU" sz="2400" b="1" dirty="0" err="1">
                <a:solidFill>
                  <a:schemeClr val="accent2"/>
                </a:solidFill>
              </a:rPr>
              <a:t>едно</a:t>
            </a:r>
            <a:r>
              <a:rPr lang="ru-RU" sz="2400" b="1" dirty="0">
                <a:solidFill>
                  <a:schemeClr val="accent2"/>
                </a:solidFill>
              </a:rPr>
              <a:t> на </a:t>
            </a:r>
            <a:r>
              <a:rPr lang="ru-RU" sz="2400" b="1" dirty="0" err="1">
                <a:solidFill>
                  <a:schemeClr val="accent2"/>
                </a:solidFill>
              </a:rPr>
              <a:t>първия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етаж</a:t>
            </a:r>
            <a:r>
              <a:rPr lang="ru-RU" sz="2400" b="1" dirty="0">
                <a:solidFill>
                  <a:schemeClr val="accent2"/>
                </a:solidFill>
              </a:rPr>
              <a:t> и две на </a:t>
            </a:r>
            <a:r>
              <a:rPr lang="ru-RU" sz="2400" b="1" dirty="0" err="1">
                <a:solidFill>
                  <a:schemeClr val="accent2"/>
                </a:solidFill>
              </a:rPr>
              <a:t>втория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етаж</a:t>
            </a:r>
            <a:r>
              <a:rPr lang="ru-RU" sz="2400" b="1" dirty="0">
                <a:solidFill>
                  <a:schemeClr val="accent2"/>
                </a:solidFill>
              </a:rPr>
              <a:t> в </a:t>
            </a:r>
            <a:r>
              <a:rPr lang="ru-RU" sz="2400" b="1" dirty="0" err="1">
                <a:solidFill>
                  <a:schemeClr val="accent2"/>
                </a:solidFill>
              </a:rPr>
              <a:t>училищната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сграда</a:t>
            </a:r>
            <a:r>
              <a:rPr lang="ru-RU" sz="2400" b="1" dirty="0">
                <a:solidFill>
                  <a:schemeClr val="accent2"/>
                </a:solidFill>
              </a:rPr>
              <a:t>. </a:t>
            </a:r>
            <a:r>
              <a:rPr lang="ru-RU" sz="2400" b="1" dirty="0" err="1">
                <a:solidFill>
                  <a:schemeClr val="accent2"/>
                </a:solidFill>
              </a:rPr>
              <a:t>Учебните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предмети</a:t>
            </a:r>
            <a:r>
              <a:rPr lang="ru-RU" sz="2400" b="1" dirty="0">
                <a:solidFill>
                  <a:schemeClr val="accent2"/>
                </a:solidFill>
              </a:rPr>
              <a:t>, </a:t>
            </a:r>
            <a:r>
              <a:rPr lang="ru-RU" sz="2400" b="1" dirty="0" err="1">
                <a:solidFill>
                  <a:schemeClr val="accent2"/>
                </a:solidFill>
              </a:rPr>
              <a:t>към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които</a:t>
            </a:r>
            <a:r>
              <a:rPr lang="ru-RU" sz="2400" b="1" dirty="0">
                <a:solidFill>
                  <a:schemeClr val="accent2"/>
                </a:solidFill>
              </a:rPr>
              <a:t> е </a:t>
            </a:r>
            <a:r>
              <a:rPr lang="ru-RU" sz="2400" b="1" dirty="0" err="1">
                <a:solidFill>
                  <a:schemeClr val="accent2"/>
                </a:solidFill>
              </a:rPr>
              <a:t>насочена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дейността</a:t>
            </a:r>
            <a:r>
              <a:rPr lang="ru-RU" sz="2400" b="1" dirty="0">
                <a:solidFill>
                  <a:schemeClr val="accent2"/>
                </a:solidFill>
              </a:rPr>
              <a:t> на STEM </a:t>
            </a:r>
            <a:r>
              <a:rPr lang="ru-RU" sz="2400" b="1" dirty="0" err="1">
                <a:solidFill>
                  <a:schemeClr val="accent2"/>
                </a:solidFill>
              </a:rPr>
              <a:t>средата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са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природните</a:t>
            </a:r>
            <a:r>
              <a:rPr lang="ru-RU" sz="2400" b="1" dirty="0">
                <a:solidFill>
                  <a:schemeClr val="accent2"/>
                </a:solidFill>
              </a:rPr>
              <a:t> науки - Химия и </a:t>
            </a:r>
            <a:r>
              <a:rPr lang="ru-RU" sz="2400" b="1" dirty="0" err="1">
                <a:solidFill>
                  <a:schemeClr val="accent2"/>
                </a:solidFill>
              </a:rPr>
              <a:t>опазване</a:t>
            </a:r>
            <a:r>
              <a:rPr lang="ru-RU" sz="2400" b="1" dirty="0">
                <a:solidFill>
                  <a:schemeClr val="accent2"/>
                </a:solidFill>
              </a:rPr>
              <a:t> на </a:t>
            </a:r>
            <a:r>
              <a:rPr lang="ru-RU" sz="2400" b="1" dirty="0" err="1">
                <a:solidFill>
                  <a:schemeClr val="accent2"/>
                </a:solidFill>
              </a:rPr>
              <a:t>околната</a:t>
            </a:r>
            <a:r>
              <a:rPr lang="ru-RU" sz="2400" b="1" dirty="0">
                <a:solidFill>
                  <a:schemeClr val="accent2"/>
                </a:solidFill>
              </a:rPr>
              <a:t> среда, Биология и </a:t>
            </a:r>
            <a:r>
              <a:rPr lang="ru-RU" sz="2400" b="1" dirty="0" err="1">
                <a:solidFill>
                  <a:schemeClr val="accent2"/>
                </a:solidFill>
              </a:rPr>
              <a:t>здравно</a:t>
            </a:r>
            <a:r>
              <a:rPr lang="ru-RU" sz="2400" b="1" dirty="0">
                <a:solidFill>
                  <a:schemeClr val="accent2"/>
                </a:solidFill>
              </a:rPr>
              <a:t> образование, Физика и астрономия и </a:t>
            </a:r>
            <a:r>
              <a:rPr lang="ru-RU" sz="2400" b="1" dirty="0" err="1">
                <a:solidFill>
                  <a:schemeClr val="accent2"/>
                </a:solidFill>
              </a:rPr>
              <a:t>Човекът</a:t>
            </a:r>
            <a:r>
              <a:rPr lang="ru-RU" sz="2400" b="1" dirty="0">
                <a:solidFill>
                  <a:schemeClr val="accent2"/>
                </a:solidFill>
              </a:rPr>
              <a:t> и </a:t>
            </a:r>
            <a:r>
              <a:rPr lang="ru-RU" sz="2400" b="1" dirty="0" err="1">
                <a:solidFill>
                  <a:schemeClr val="accent2"/>
                </a:solidFill>
              </a:rPr>
              <a:t>природата</a:t>
            </a:r>
            <a:r>
              <a:rPr lang="ru-RU" sz="2400" b="1" dirty="0">
                <a:solidFill>
                  <a:schemeClr val="accent2"/>
                </a:solidFill>
              </a:rPr>
              <a:t>. </a:t>
            </a:r>
            <a:endParaRPr lang="bg-BG" sz="2400" b="1" dirty="0">
              <a:solidFill>
                <a:schemeClr val="accent2"/>
              </a:solidFill>
            </a:endParaRPr>
          </a:p>
        </p:txBody>
      </p:sp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8E50AC66-CDEA-188F-8FAC-B44543A0B5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48" y="5918751"/>
            <a:ext cx="3974342" cy="93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8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BC4307-FA3E-DD7E-A97F-6D6CE9BA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549" y="3834329"/>
            <a:ext cx="3200400" cy="2279342"/>
          </a:xfrm>
        </p:spPr>
        <p:txBody>
          <a:bodyPr>
            <a:normAutofit fontScale="90000"/>
          </a:bodyPr>
          <a:lstStyle/>
          <a:p>
            <a:r>
              <a:rPr lang="bg-BG" sz="2200" dirty="0">
                <a:solidFill>
                  <a:schemeClr val="accent2"/>
                </a:solidFill>
              </a:rPr>
              <a:t>За кабинета по Биология и здравно образование</a:t>
            </a:r>
            <a:br>
              <a:rPr lang="bg-BG" sz="2200" dirty="0">
                <a:solidFill>
                  <a:schemeClr val="accent2"/>
                </a:solidFill>
              </a:rPr>
            </a:br>
            <a:r>
              <a:rPr lang="ru-RU" sz="2200" dirty="0">
                <a:solidFill>
                  <a:schemeClr val="accent2"/>
                </a:solidFill>
              </a:rPr>
              <a:t>е предвидено </a:t>
            </a:r>
            <a:r>
              <a:rPr lang="ru-RU" sz="2200" dirty="0" err="1">
                <a:solidFill>
                  <a:schemeClr val="accent2"/>
                </a:solidFill>
              </a:rPr>
              <a:t>закупуването</a:t>
            </a:r>
            <a:r>
              <a:rPr lang="ru-RU" sz="2200" dirty="0">
                <a:solidFill>
                  <a:schemeClr val="accent2"/>
                </a:solidFill>
              </a:rPr>
              <a:t> на стереоскопичен </a:t>
            </a:r>
            <a:r>
              <a:rPr lang="ru-RU" sz="2200" dirty="0" err="1">
                <a:solidFill>
                  <a:schemeClr val="accent2"/>
                </a:solidFill>
              </a:rPr>
              <a:t>лаптоп</a:t>
            </a:r>
            <a:r>
              <a:rPr lang="ru-RU" sz="2200" dirty="0">
                <a:solidFill>
                  <a:schemeClr val="accent2"/>
                </a:solidFill>
              </a:rPr>
              <a:t>, </a:t>
            </a:r>
            <a:r>
              <a:rPr lang="ru-RU" sz="2200" dirty="0" err="1">
                <a:solidFill>
                  <a:schemeClr val="accent2"/>
                </a:solidFill>
              </a:rPr>
              <a:t>софтуер</a:t>
            </a:r>
            <a:r>
              <a:rPr lang="ru-RU" sz="2200" dirty="0">
                <a:solidFill>
                  <a:schemeClr val="accent2"/>
                </a:solidFill>
              </a:rPr>
              <a:t> и приложения </a:t>
            </a:r>
            <a:r>
              <a:rPr lang="ru-RU" sz="2200" dirty="0" err="1">
                <a:solidFill>
                  <a:schemeClr val="accent2"/>
                </a:solidFill>
              </a:rPr>
              <a:t>към</a:t>
            </a:r>
            <a:r>
              <a:rPr lang="ru-RU" sz="2200" dirty="0">
                <a:solidFill>
                  <a:schemeClr val="accent2"/>
                </a:solidFill>
              </a:rPr>
              <a:t> него; </a:t>
            </a:r>
            <a:br>
              <a:rPr lang="ru-RU" sz="2200" dirty="0">
                <a:solidFill>
                  <a:schemeClr val="accent2"/>
                </a:solidFill>
              </a:rPr>
            </a:br>
            <a:r>
              <a:rPr lang="ru-RU" sz="2200" dirty="0">
                <a:solidFill>
                  <a:schemeClr val="accent2"/>
                </a:solidFill>
              </a:rPr>
              <a:t/>
            </a:r>
            <a:br>
              <a:rPr lang="ru-RU" sz="2200" dirty="0">
                <a:solidFill>
                  <a:schemeClr val="accent2"/>
                </a:solidFill>
              </a:rPr>
            </a:br>
            <a:r>
              <a:rPr lang="ru-RU" sz="2200" dirty="0" err="1">
                <a:solidFill>
                  <a:schemeClr val="accent2"/>
                </a:solidFill>
              </a:rPr>
              <a:t>закупуване</a:t>
            </a:r>
            <a:r>
              <a:rPr lang="ru-RU" sz="2200" dirty="0">
                <a:solidFill>
                  <a:schemeClr val="accent2"/>
                </a:solidFill>
              </a:rPr>
              <a:t> на </a:t>
            </a:r>
            <a:r>
              <a:rPr lang="ru-RU" sz="2200" dirty="0" err="1">
                <a:solidFill>
                  <a:schemeClr val="accent2"/>
                </a:solidFill>
              </a:rPr>
              <a:t>нагледни</a:t>
            </a:r>
            <a:r>
              <a:rPr lang="ru-RU" sz="2200" dirty="0">
                <a:solidFill>
                  <a:schemeClr val="accent2"/>
                </a:solidFill>
              </a:rPr>
              <a:t> пособия; </a:t>
            </a:r>
            <a:r>
              <a:rPr lang="ru-RU" sz="2200" dirty="0" err="1">
                <a:solidFill>
                  <a:schemeClr val="accent2"/>
                </a:solidFill>
              </a:rPr>
              <a:t>дигитални</a:t>
            </a:r>
            <a:r>
              <a:rPr lang="ru-RU" sz="2200" dirty="0">
                <a:solidFill>
                  <a:schemeClr val="accent2"/>
                </a:solidFill>
              </a:rPr>
              <a:t> </a:t>
            </a:r>
            <a:r>
              <a:rPr lang="ru-RU" sz="2200" dirty="0" err="1">
                <a:solidFill>
                  <a:schemeClr val="accent2"/>
                </a:solidFill>
              </a:rPr>
              <a:t>микроскопи</a:t>
            </a:r>
            <a:r>
              <a:rPr lang="ru-RU" sz="2200" dirty="0">
                <a:solidFill>
                  <a:schemeClr val="accent2"/>
                </a:solidFill>
              </a:rPr>
              <a:t> и </a:t>
            </a:r>
            <a:r>
              <a:rPr lang="ru-RU" sz="2200" dirty="0" err="1">
                <a:solidFill>
                  <a:schemeClr val="accent2"/>
                </a:solidFill>
              </a:rPr>
              <a:t>микроскопски</a:t>
            </a:r>
            <a:r>
              <a:rPr lang="ru-RU" sz="2200" dirty="0">
                <a:solidFill>
                  <a:schemeClr val="accent2"/>
                </a:solidFill>
              </a:rPr>
              <a:t> </a:t>
            </a:r>
            <a:r>
              <a:rPr lang="ru-RU" sz="2200" dirty="0" err="1">
                <a:solidFill>
                  <a:schemeClr val="accent2"/>
                </a:solidFill>
              </a:rPr>
              <a:t>препарати</a:t>
            </a:r>
            <a:r>
              <a:rPr lang="ru-RU" sz="2200" dirty="0">
                <a:solidFill>
                  <a:schemeClr val="accent2"/>
                </a:solidFill>
              </a:rPr>
              <a:t>; </a:t>
            </a:r>
            <a:r>
              <a:rPr lang="ru-RU" sz="2200" dirty="0" err="1">
                <a:solidFill>
                  <a:schemeClr val="accent2"/>
                </a:solidFill>
              </a:rPr>
              <a:t>табла</a:t>
            </a:r>
            <a:r>
              <a:rPr lang="ru-RU" sz="2200" dirty="0">
                <a:solidFill>
                  <a:schemeClr val="accent2"/>
                </a:solidFill>
              </a:rPr>
              <a:t> и STEM </a:t>
            </a:r>
            <a:r>
              <a:rPr lang="ru-RU" sz="2200" dirty="0" err="1">
                <a:solidFill>
                  <a:schemeClr val="accent2"/>
                </a:solidFill>
              </a:rPr>
              <a:t>комплекти</a:t>
            </a:r>
            <a:r>
              <a:rPr lang="ru-RU" sz="2200" dirty="0">
                <a:solidFill>
                  <a:schemeClr val="accent2"/>
                </a:solidFill>
              </a:rPr>
              <a:t>; ученически </a:t>
            </a:r>
            <a:r>
              <a:rPr lang="ru-RU" sz="2200" dirty="0" err="1">
                <a:solidFill>
                  <a:schemeClr val="accent2"/>
                </a:solidFill>
              </a:rPr>
              <a:t>маси</a:t>
            </a:r>
            <a:r>
              <a:rPr lang="ru-RU" sz="2200" dirty="0">
                <a:solidFill>
                  <a:schemeClr val="accent2"/>
                </a:solidFill>
              </a:rPr>
              <a:t> и </a:t>
            </a:r>
            <a:r>
              <a:rPr lang="ru-RU" sz="2200" dirty="0" err="1">
                <a:solidFill>
                  <a:schemeClr val="accent2"/>
                </a:solidFill>
              </a:rPr>
              <a:t>столове</a:t>
            </a:r>
            <a:r>
              <a:rPr lang="ru-RU" sz="2200" dirty="0">
                <a:solidFill>
                  <a:schemeClr val="accent2"/>
                </a:solidFill>
              </a:rPr>
              <a:t> за 24 работни места.</a:t>
            </a:r>
            <a:endParaRPr lang="bg-BG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drawing of a room with tables and chairs&#10;&#10;Description automatically generated">
            <a:extLst>
              <a:ext uri="{FF2B5EF4-FFF2-40B4-BE49-F238E27FC236}">
                <a16:creationId xmlns:a16="http://schemas.microsoft.com/office/drawing/2014/main" id="{64CDFAC2-4130-26D1-04A8-CA95D7082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942"/>
            <a:ext cx="8845425" cy="6251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498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D54D1C-1348-0575-35CD-37A3180D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9270" y="4013104"/>
            <a:ext cx="3457614" cy="24720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solidFill>
                  <a:schemeClr val="accent2"/>
                </a:solidFill>
              </a:rPr>
              <a:t>за кабинета по физика и Астрономия се </a:t>
            </a:r>
            <a:r>
              <a:rPr lang="ru-RU" sz="2000" dirty="0" err="1">
                <a:solidFill>
                  <a:schemeClr val="accent2"/>
                </a:solidFill>
              </a:rPr>
              <a:t>предвижда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r>
              <a:rPr lang="ru-RU" sz="2000" dirty="0" err="1">
                <a:solidFill>
                  <a:schemeClr val="accent2"/>
                </a:solidFill>
              </a:rPr>
              <a:t>закупуване</a:t>
            </a:r>
            <a:r>
              <a:rPr lang="ru-RU" sz="2000" dirty="0">
                <a:solidFill>
                  <a:schemeClr val="accent2"/>
                </a:solidFill>
              </a:rPr>
              <a:t> на  стереоскопичен </a:t>
            </a:r>
            <a:r>
              <a:rPr lang="ru-RU" sz="2000" dirty="0" err="1">
                <a:solidFill>
                  <a:schemeClr val="accent2"/>
                </a:solidFill>
              </a:rPr>
              <a:t>лаптоп</a:t>
            </a:r>
            <a:r>
              <a:rPr lang="ru-RU" sz="2000" dirty="0">
                <a:solidFill>
                  <a:schemeClr val="accent2"/>
                </a:solidFill>
              </a:rPr>
              <a:t>, </a:t>
            </a:r>
            <a:r>
              <a:rPr lang="ru-RU" sz="2000" dirty="0" err="1">
                <a:solidFill>
                  <a:schemeClr val="accent2"/>
                </a:solidFill>
              </a:rPr>
              <a:t>софтуер</a:t>
            </a:r>
            <a:r>
              <a:rPr lang="ru-RU" sz="2000" dirty="0">
                <a:solidFill>
                  <a:schemeClr val="accent2"/>
                </a:solidFill>
              </a:rPr>
              <a:t> и приложения </a:t>
            </a:r>
            <a:r>
              <a:rPr lang="ru-RU" sz="2000" dirty="0" err="1">
                <a:solidFill>
                  <a:schemeClr val="accent2"/>
                </a:solidFill>
              </a:rPr>
              <a:t>към</a:t>
            </a:r>
            <a:r>
              <a:rPr lang="ru-RU" sz="2000" dirty="0">
                <a:solidFill>
                  <a:schemeClr val="accent2"/>
                </a:solidFill>
              </a:rPr>
              <a:t> него; ученически </a:t>
            </a:r>
            <a:r>
              <a:rPr lang="ru-RU" sz="2000" dirty="0" err="1">
                <a:solidFill>
                  <a:schemeClr val="accent2"/>
                </a:solidFill>
              </a:rPr>
              <a:t>маси</a:t>
            </a:r>
            <a:r>
              <a:rPr lang="ru-RU" sz="2000" dirty="0">
                <a:solidFill>
                  <a:schemeClr val="accent2"/>
                </a:solidFill>
              </a:rPr>
              <a:t> и </a:t>
            </a:r>
            <a:r>
              <a:rPr lang="ru-RU" sz="2000" dirty="0" err="1">
                <a:solidFill>
                  <a:schemeClr val="accent2"/>
                </a:solidFill>
              </a:rPr>
              <a:t>столове</a:t>
            </a:r>
            <a:r>
              <a:rPr lang="ru-RU" sz="2000" dirty="0">
                <a:solidFill>
                  <a:schemeClr val="accent2"/>
                </a:solidFill>
              </a:rPr>
              <a:t> за 24 работни места; </a:t>
            </a:r>
            <a:r>
              <a:rPr lang="ru-RU" sz="2000" dirty="0" err="1">
                <a:solidFill>
                  <a:schemeClr val="accent2"/>
                </a:solidFill>
              </a:rPr>
              <a:t>нестандартни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r>
              <a:rPr lang="ru-RU" sz="2000" dirty="0" err="1">
                <a:solidFill>
                  <a:schemeClr val="accent2"/>
                </a:solidFill>
              </a:rPr>
              <a:t>шкафове</a:t>
            </a:r>
            <a:r>
              <a:rPr lang="ru-RU" sz="2000" dirty="0">
                <a:solidFill>
                  <a:schemeClr val="accent2"/>
                </a:solidFill>
              </a:rPr>
              <a:t> и </a:t>
            </a:r>
            <a:r>
              <a:rPr lang="ru-RU" sz="2000" dirty="0" err="1">
                <a:solidFill>
                  <a:schemeClr val="accent2"/>
                </a:solidFill>
              </a:rPr>
              <a:t>етажерки</a:t>
            </a:r>
            <a:r>
              <a:rPr lang="ru-RU" sz="2000" dirty="0">
                <a:solidFill>
                  <a:schemeClr val="accent2"/>
                </a:solidFill>
              </a:rPr>
              <a:t>; </a:t>
            </a:r>
            <a:r>
              <a:rPr lang="ru-RU" sz="2000" dirty="0" err="1">
                <a:solidFill>
                  <a:schemeClr val="accent2"/>
                </a:solidFill>
              </a:rPr>
              <a:t>промяна</a:t>
            </a:r>
            <a:r>
              <a:rPr lang="ru-RU" sz="2000" dirty="0">
                <a:solidFill>
                  <a:schemeClr val="accent2"/>
                </a:solidFill>
              </a:rPr>
              <a:t> в дизайна на кабинета; </a:t>
            </a:r>
            <a:r>
              <a:rPr lang="ru-RU" sz="2000" dirty="0" err="1">
                <a:solidFill>
                  <a:schemeClr val="accent2"/>
                </a:solidFill>
              </a:rPr>
              <a:t>закупуване</a:t>
            </a:r>
            <a:r>
              <a:rPr lang="ru-RU" sz="2000" dirty="0">
                <a:solidFill>
                  <a:schemeClr val="accent2"/>
                </a:solidFill>
              </a:rPr>
              <a:t> на ученически </a:t>
            </a:r>
            <a:r>
              <a:rPr lang="ru-RU" sz="2000" dirty="0" err="1">
                <a:solidFill>
                  <a:schemeClr val="accent2"/>
                </a:solidFill>
              </a:rPr>
              <a:t>комплекти</a:t>
            </a:r>
            <a:r>
              <a:rPr lang="ru-RU" sz="2000" dirty="0">
                <a:solidFill>
                  <a:schemeClr val="accent2"/>
                </a:solidFill>
              </a:rPr>
              <a:t> за </a:t>
            </a:r>
            <a:r>
              <a:rPr lang="ru-RU" sz="2000" dirty="0" err="1">
                <a:solidFill>
                  <a:schemeClr val="accent2"/>
                </a:solidFill>
              </a:rPr>
              <a:t>провеждане</a:t>
            </a:r>
            <a:r>
              <a:rPr lang="ru-RU" sz="2000" dirty="0">
                <a:solidFill>
                  <a:schemeClr val="accent2"/>
                </a:solidFill>
              </a:rPr>
              <a:t> на </a:t>
            </a:r>
            <a:r>
              <a:rPr lang="ru-RU" sz="2000" dirty="0" err="1">
                <a:solidFill>
                  <a:schemeClr val="accent2"/>
                </a:solidFill>
              </a:rPr>
              <a:t>лабораторни</a:t>
            </a:r>
            <a:r>
              <a:rPr lang="ru-RU" sz="2000" dirty="0">
                <a:solidFill>
                  <a:schemeClr val="accent2"/>
                </a:solidFill>
              </a:rPr>
              <a:t> упражнения, </a:t>
            </a:r>
            <a:r>
              <a:rPr lang="ru-RU" sz="2000" dirty="0" err="1">
                <a:solidFill>
                  <a:schemeClr val="accent2"/>
                </a:solidFill>
              </a:rPr>
              <a:t>измервателни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r>
              <a:rPr lang="ru-RU" sz="2000" dirty="0" err="1">
                <a:solidFill>
                  <a:schemeClr val="accent2"/>
                </a:solidFill>
              </a:rPr>
              <a:t>уреди</a:t>
            </a:r>
            <a:r>
              <a:rPr lang="ru-RU" sz="2000" dirty="0">
                <a:solidFill>
                  <a:schemeClr val="accent2"/>
                </a:solidFill>
              </a:rPr>
              <a:t>, </a:t>
            </a:r>
            <a:r>
              <a:rPr lang="ru-RU" sz="2000" dirty="0" err="1">
                <a:solidFill>
                  <a:schemeClr val="accent2"/>
                </a:solidFill>
              </a:rPr>
              <a:t>учебна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r>
              <a:rPr lang="ru-RU" sz="2000" dirty="0" err="1">
                <a:solidFill>
                  <a:schemeClr val="accent2"/>
                </a:solidFill>
              </a:rPr>
              <a:t>апаратура</a:t>
            </a:r>
            <a:r>
              <a:rPr lang="ru-RU" sz="2000" dirty="0">
                <a:solidFill>
                  <a:schemeClr val="accent2"/>
                </a:solidFill>
              </a:rPr>
              <a:t>, </a:t>
            </a:r>
            <a:r>
              <a:rPr lang="ru-RU" sz="2000" dirty="0" err="1">
                <a:solidFill>
                  <a:schemeClr val="accent2"/>
                </a:solidFill>
              </a:rPr>
              <a:t>табла</a:t>
            </a:r>
            <a:r>
              <a:rPr lang="ru-RU" sz="2000" dirty="0">
                <a:solidFill>
                  <a:schemeClr val="accent2"/>
                </a:solidFill>
              </a:rPr>
              <a:t> и </a:t>
            </a:r>
            <a:r>
              <a:rPr lang="ru-RU" sz="2000" dirty="0" err="1">
                <a:solidFill>
                  <a:schemeClr val="accent2"/>
                </a:solidFill>
              </a:rPr>
              <a:t>макети</a:t>
            </a:r>
            <a:r>
              <a:rPr lang="ru-RU" sz="2000" dirty="0">
                <a:solidFill>
                  <a:schemeClr val="accent2"/>
                </a:solidFill>
              </a:rPr>
              <a:t>.</a:t>
            </a:r>
            <a:endParaRPr lang="bg-BG" sz="2000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room with desks and tables&#10;&#10;Description automatically generated">
            <a:extLst>
              <a:ext uri="{FF2B5EF4-FFF2-40B4-BE49-F238E27FC236}">
                <a16:creationId xmlns:a16="http://schemas.microsoft.com/office/drawing/2014/main" id="{E603E4D1-A471-FBA1-CC8F-5BF68162F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" y="460534"/>
            <a:ext cx="7991703" cy="564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550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D54D1C-1348-0575-35CD-37A3180D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30" y="3324498"/>
            <a:ext cx="3457614" cy="309608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2"/>
                </a:solidFill>
              </a:rPr>
              <a:t>за кабинета по химия и </a:t>
            </a:r>
            <a:r>
              <a:rPr lang="ru-RU" sz="1800" dirty="0" err="1">
                <a:solidFill>
                  <a:schemeClr val="accent2"/>
                </a:solidFill>
              </a:rPr>
              <a:t>опазване</a:t>
            </a:r>
            <a:r>
              <a:rPr lang="ru-RU" sz="1800" dirty="0">
                <a:solidFill>
                  <a:schemeClr val="accent2"/>
                </a:solidFill>
              </a:rPr>
              <a:t> на </a:t>
            </a:r>
            <a:r>
              <a:rPr lang="ru-RU" sz="1800" dirty="0" err="1">
                <a:solidFill>
                  <a:schemeClr val="accent2"/>
                </a:solidFill>
              </a:rPr>
              <a:t>околната</a:t>
            </a:r>
            <a:r>
              <a:rPr lang="ru-RU" sz="1800" dirty="0">
                <a:solidFill>
                  <a:schemeClr val="accent2"/>
                </a:solidFill>
              </a:rPr>
              <a:t> среда се </a:t>
            </a:r>
            <a:r>
              <a:rPr lang="ru-RU" sz="1800" dirty="0" err="1">
                <a:solidFill>
                  <a:schemeClr val="accent2"/>
                </a:solidFill>
              </a:rPr>
              <a:t>предвижда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закупуване</a:t>
            </a:r>
            <a:r>
              <a:rPr lang="ru-RU" sz="1800" dirty="0">
                <a:solidFill>
                  <a:schemeClr val="accent2"/>
                </a:solidFill>
              </a:rPr>
              <a:t> на  стереоскопичен </a:t>
            </a:r>
            <a:r>
              <a:rPr lang="ru-RU" sz="1800" dirty="0" err="1">
                <a:solidFill>
                  <a:schemeClr val="accent2"/>
                </a:solidFill>
              </a:rPr>
              <a:t>лаптоп</a:t>
            </a:r>
            <a:r>
              <a:rPr lang="ru-RU" sz="1800" dirty="0">
                <a:solidFill>
                  <a:schemeClr val="accent2"/>
                </a:solidFill>
              </a:rPr>
              <a:t>, </a:t>
            </a:r>
            <a:r>
              <a:rPr lang="ru-RU" sz="1800" dirty="0" err="1">
                <a:solidFill>
                  <a:schemeClr val="accent2"/>
                </a:solidFill>
              </a:rPr>
              <a:t>софтуер</a:t>
            </a:r>
            <a:r>
              <a:rPr lang="ru-RU" sz="1800" dirty="0">
                <a:solidFill>
                  <a:schemeClr val="accent2"/>
                </a:solidFill>
              </a:rPr>
              <a:t> и приложения </a:t>
            </a:r>
            <a:r>
              <a:rPr lang="ru-RU" sz="1800" dirty="0" err="1">
                <a:solidFill>
                  <a:schemeClr val="accent2"/>
                </a:solidFill>
              </a:rPr>
              <a:t>към</a:t>
            </a:r>
            <a:r>
              <a:rPr lang="ru-RU" sz="1800" dirty="0">
                <a:solidFill>
                  <a:schemeClr val="accent2"/>
                </a:solidFill>
              </a:rPr>
              <a:t> него; </a:t>
            </a:r>
            <a:r>
              <a:rPr lang="ru-RU" sz="1800" dirty="0" err="1">
                <a:solidFill>
                  <a:schemeClr val="accent2"/>
                </a:solidFill>
              </a:rPr>
              <a:t>лабораторна</a:t>
            </a:r>
            <a:r>
              <a:rPr lang="ru-RU" sz="1800" dirty="0">
                <a:solidFill>
                  <a:schemeClr val="accent2"/>
                </a:solidFill>
              </a:rPr>
              <a:t> камина; интерактивен дисплей и </a:t>
            </a:r>
            <a:r>
              <a:rPr lang="ru-RU" sz="1800" dirty="0" err="1">
                <a:solidFill>
                  <a:schemeClr val="accent2"/>
                </a:solidFill>
              </a:rPr>
              <a:t>бяла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дъска</a:t>
            </a:r>
            <a:r>
              <a:rPr lang="ru-RU" sz="1800" dirty="0">
                <a:solidFill>
                  <a:schemeClr val="accent2"/>
                </a:solidFill>
              </a:rPr>
              <a:t> за </a:t>
            </a:r>
            <a:r>
              <a:rPr lang="ru-RU" sz="1800" dirty="0" err="1">
                <a:solidFill>
                  <a:schemeClr val="accent2"/>
                </a:solidFill>
              </a:rPr>
              <a:t>писане</a:t>
            </a:r>
            <a:r>
              <a:rPr lang="ru-RU" sz="1800" dirty="0">
                <a:solidFill>
                  <a:schemeClr val="accent2"/>
                </a:solidFill>
              </a:rPr>
              <a:t> с </a:t>
            </a:r>
            <a:r>
              <a:rPr lang="ru-RU" sz="1800" dirty="0" err="1">
                <a:solidFill>
                  <a:schemeClr val="accent2"/>
                </a:solidFill>
              </a:rPr>
              <a:t>подвижни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крила</a:t>
            </a:r>
            <a:r>
              <a:rPr lang="ru-RU" sz="1800" dirty="0">
                <a:solidFill>
                  <a:schemeClr val="accent2"/>
                </a:solidFill>
              </a:rPr>
              <a:t>; </a:t>
            </a:r>
            <a:r>
              <a:rPr lang="ru-RU" sz="1800" dirty="0" err="1">
                <a:solidFill>
                  <a:schemeClr val="accent2"/>
                </a:solidFill>
              </a:rPr>
              <a:t>голяма</a:t>
            </a:r>
            <a:r>
              <a:rPr lang="ru-RU" sz="1800" dirty="0">
                <a:solidFill>
                  <a:schemeClr val="accent2"/>
                </a:solidFill>
              </a:rPr>
              <a:t> периодична система; </a:t>
            </a:r>
            <a:r>
              <a:rPr lang="ru-RU" sz="1800" dirty="0" err="1">
                <a:solidFill>
                  <a:schemeClr val="accent2"/>
                </a:solidFill>
              </a:rPr>
              <a:t>обзавеждане</a:t>
            </a:r>
            <a:r>
              <a:rPr lang="ru-RU" sz="1800" dirty="0">
                <a:solidFill>
                  <a:schemeClr val="accent2"/>
                </a:solidFill>
              </a:rPr>
              <a:t> с </a:t>
            </a:r>
            <a:r>
              <a:rPr lang="ru-RU" sz="1800" dirty="0" err="1">
                <a:solidFill>
                  <a:schemeClr val="accent2"/>
                </a:solidFill>
              </a:rPr>
              <a:t>лабораторни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маси</a:t>
            </a:r>
            <a:r>
              <a:rPr lang="ru-RU" sz="1800" dirty="0">
                <a:solidFill>
                  <a:schemeClr val="accent2"/>
                </a:solidFill>
              </a:rPr>
              <a:t>; ученически </a:t>
            </a:r>
            <a:r>
              <a:rPr lang="ru-RU" sz="1800" dirty="0" err="1">
                <a:solidFill>
                  <a:schemeClr val="accent2"/>
                </a:solidFill>
              </a:rPr>
              <a:t>столове</a:t>
            </a:r>
            <a:r>
              <a:rPr lang="ru-RU" sz="1800" dirty="0">
                <a:solidFill>
                  <a:schemeClr val="accent2"/>
                </a:solidFill>
              </a:rPr>
              <a:t> за 24 работни места; </a:t>
            </a:r>
            <a:r>
              <a:rPr lang="ru-RU" sz="1800" dirty="0" err="1">
                <a:solidFill>
                  <a:schemeClr val="accent2"/>
                </a:solidFill>
              </a:rPr>
              <a:t>шкафове</a:t>
            </a:r>
            <a:r>
              <a:rPr lang="ru-RU" sz="1800" dirty="0">
                <a:solidFill>
                  <a:schemeClr val="accent2"/>
                </a:solidFill>
              </a:rPr>
              <a:t>; </a:t>
            </a:r>
            <a:r>
              <a:rPr lang="ru-RU" sz="1800" dirty="0" err="1">
                <a:solidFill>
                  <a:schemeClr val="accent2"/>
                </a:solidFill>
              </a:rPr>
              <a:t>свързване</a:t>
            </a:r>
            <a:r>
              <a:rPr lang="ru-RU" sz="1800" dirty="0">
                <a:solidFill>
                  <a:schemeClr val="accent2"/>
                </a:solidFill>
              </a:rPr>
              <a:t> на </a:t>
            </a:r>
            <a:r>
              <a:rPr lang="ru-RU" sz="1800" dirty="0" err="1">
                <a:solidFill>
                  <a:schemeClr val="accent2"/>
                </a:solidFill>
              </a:rPr>
              <a:t>лабораторните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маси</a:t>
            </a:r>
            <a:r>
              <a:rPr lang="ru-RU" sz="1800" dirty="0">
                <a:solidFill>
                  <a:schemeClr val="accent2"/>
                </a:solidFill>
              </a:rPr>
              <a:t> с </a:t>
            </a:r>
            <a:r>
              <a:rPr lang="ru-RU" sz="1800" dirty="0" err="1">
                <a:solidFill>
                  <a:schemeClr val="accent2"/>
                </a:solidFill>
              </a:rPr>
              <a:t>ВиК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инсталация</a:t>
            </a:r>
            <a:r>
              <a:rPr lang="ru-RU" sz="1800" dirty="0">
                <a:solidFill>
                  <a:schemeClr val="accent2"/>
                </a:solidFill>
              </a:rPr>
              <a:t>; </a:t>
            </a:r>
            <a:r>
              <a:rPr lang="ru-RU" sz="1800" dirty="0" err="1">
                <a:solidFill>
                  <a:schemeClr val="accent2"/>
                </a:solidFill>
              </a:rPr>
              <a:t>промяна</a:t>
            </a:r>
            <a:r>
              <a:rPr lang="ru-RU" sz="1800" dirty="0">
                <a:solidFill>
                  <a:schemeClr val="accent2"/>
                </a:solidFill>
              </a:rPr>
              <a:t> в дизайна на кабинета; </a:t>
            </a:r>
            <a:r>
              <a:rPr lang="ru-RU" sz="1800" dirty="0" err="1">
                <a:solidFill>
                  <a:schemeClr val="accent2"/>
                </a:solidFill>
              </a:rPr>
              <a:t>закупуване</a:t>
            </a:r>
            <a:r>
              <a:rPr lang="ru-RU" sz="1800" dirty="0">
                <a:solidFill>
                  <a:schemeClr val="accent2"/>
                </a:solidFill>
              </a:rPr>
              <a:t> на </a:t>
            </a:r>
            <a:r>
              <a:rPr lang="ru-RU" sz="1800" dirty="0" err="1">
                <a:solidFill>
                  <a:schemeClr val="accent2"/>
                </a:solidFill>
              </a:rPr>
              <a:t>химични</a:t>
            </a:r>
            <a:r>
              <a:rPr lang="ru-RU" sz="1800" dirty="0">
                <a:solidFill>
                  <a:schemeClr val="accent2"/>
                </a:solidFill>
              </a:rPr>
              <a:t> </a:t>
            </a:r>
            <a:r>
              <a:rPr lang="ru-RU" sz="1800" dirty="0" err="1">
                <a:solidFill>
                  <a:schemeClr val="accent2"/>
                </a:solidFill>
              </a:rPr>
              <a:t>набори</a:t>
            </a:r>
            <a:r>
              <a:rPr lang="ru-RU" sz="1800" dirty="0">
                <a:solidFill>
                  <a:schemeClr val="accent2"/>
                </a:solidFill>
              </a:rPr>
              <a:t>, </a:t>
            </a:r>
            <a:r>
              <a:rPr lang="ru-RU" sz="1800" dirty="0" err="1">
                <a:solidFill>
                  <a:schemeClr val="accent2"/>
                </a:solidFill>
              </a:rPr>
              <a:t>реактиви</a:t>
            </a:r>
            <a:r>
              <a:rPr lang="ru-RU" sz="1800" dirty="0">
                <a:solidFill>
                  <a:schemeClr val="accent2"/>
                </a:solidFill>
              </a:rPr>
              <a:t> и </a:t>
            </a:r>
            <a:r>
              <a:rPr lang="ru-RU" sz="1800" dirty="0" err="1">
                <a:solidFill>
                  <a:schemeClr val="accent2"/>
                </a:solidFill>
              </a:rPr>
              <a:t>консумативи</a:t>
            </a:r>
            <a:r>
              <a:rPr lang="ru-RU" sz="1800" dirty="0">
                <a:solidFill>
                  <a:schemeClr val="accent2"/>
                </a:solidFill>
              </a:rPr>
              <a:t>, 3D принтер.</a:t>
            </a:r>
            <a:endParaRPr lang="bg-BG" sz="1800" dirty="0">
              <a:solidFill>
                <a:schemeClr val="accent2"/>
              </a:solidFill>
            </a:endParaRPr>
          </a:p>
        </p:txBody>
      </p:sp>
      <p:pic>
        <p:nvPicPr>
          <p:cNvPr id="7" name="Picture 6" descr="A drawing of a room&#10;&#10;Description automatically generated">
            <a:extLst>
              <a:ext uri="{FF2B5EF4-FFF2-40B4-BE49-F238E27FC236}">
                <a16:creationId xmlns:a16="http://schemas.microsoft.com/office/drawing/2014/main" id="{0BBD00D2-2EC9-7598-521C-B58E1035C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3374"/>
            <a:ext cx="8449258" cy="5971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78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A83D0-C2A2-EFAD-89DB-8FA30358D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4823" y="776775"/>
            <a:ext cx="5784996" cy="5275770"/>
          </a:xfrm>
        </p:spPr>
        <p:txBody>
          <a:bodyPr vert="horz" lIns="91440" tIns="45720" rIns="91440" bIns="45720" rtlCol="0">
            <a:normAutofit/>
          </a:bodyPr>
          <a:lstStyle/>
          <a:p>
            <a:pPr marL="45720"/>
            <a:r>
              <a:rPr lang="en-US" sz="2500" dirty="0" err="1">
                <a:solidFill>
                  <a:schemeClr val="accent2"/>
                </a:solidFill>
              </a:rPr>
              <a:t>Предвижда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се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закупуване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на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интерактивни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дисплеи</a:t>
            </a:r>
            <a:r>
              <a:rPr lang="en-US" sz="2500" dirty="0">
                <a:solidFill>
                  <a:schemeClr val="accent2"/>
                </a:solidFill>
              </a:rPr>
              <a:t> с </a:t>
            </a:r>
            <a:r>
              <a:rPr lang="en-US" sz="2500" dirty="0" err="1">
                <a:solidFill>
                  <a:schemeClr val="accent2"/>
                </a:solidFill>
              </a:rPr>
              <a:t>вграден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компютърен</a:t>
            </a:r>
            <a:r>
              <a:rPr lang="en-US" sz="2500" dirty="0">
                <a:solidFill>
                  <a:schemeClr val="accent2"/>
                </a:solidFill>
              </a:rPr>
              <a:t> OPS </a:t>
            </a:r>
            <a:r>
              <a:rPr lang="en-US" sz="2500" dirty="0" err="1">
                <a:solidFill>
                  <a:schemeClr val="accent2"/>
                </a:solidFill>
              </a:rPr>
              <a:t>модул</a:t>
            </a:r>
            <a:r>
              <a:rPr lang="en-US" sz="2500" dirty="0">
                <a:solidFill>
                  <a:schemeClr val="accent2"/>
                </a:solidFill>
              </a:rPr>
              <a:t> и </a:t>
            </a:r>
            <a:r>
              <a:rPr lang="en-US" sz="2500" dirty="0" err="1">
                <a:solidFill>
                  <a:schemeClr val="accent2"/>
                </a:solidFill>
              </a:rPr>
              <a:t>вградена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точка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за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достъп</a:t>
            </a:r>
            <a:r>
              <a:rPr lang="en-US" sz="2500" dirty="0">
                <a:solidFill>
                  <a:schemeClr val="accent2"/>
                </a:solidFill>
              </a:rPr>
              <a:t>, </a:t>
            </a:r>
            <a:r>
              <a:rPr lang="en-US" sz="2500" dirty="0" err="1">
                <a:solidFill>
                  <a:schemeClr val="accent2"/>
                </a:solidFill>
              </a:rPr>
              <a:t>широкоъгълна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камера</a:t>
            </a:r>
            <a:r>
              <a:rPr lang="en-US" sz="2500" dirty="0">
                <a:solidFill>
                  <a:schemeClr val="accent2"/>
                </a:solidFill>
              </a:rPr>
              <a:t> и </a:t>
            </a:r>
            <a:r>
              <a:rPr lang="en-US" sz="2500" dirty="0" err="1">
                <a:solidFill>
                  <a:schemeClr val="accent2"/>
                </a:solidFill>
              </a:rPr>
              <a:t>микрофон</a:t>
            </a:r>
            <a:r>
              <a:rPr lang="en-US" sz="2500" dirty="0">
                <a:solidFill>
                  <a:schemeClr val="accent2"/>
                </a:solidFill>
              </a:rPr>
              <a:t>.</a:t>
            </a:r>
          </a:p>
          <a:p>
            <a:pPr marL="45720"/>
            <a:r>
              <a:rPr lang="en-US" sz="2500" dirty="0" err="1">
                <a:solidFill>
                  <a:schemeClr val="accent2"/>
                </a:solidFill>
              </a:rPr>
              <a:t>Предвидено</a:t>
            </a:r>
            <a:r>
              <a:rPr lang="en-US" sz="2500" dirty="0">
                <a:solidFill>
                  <a:schemeClr val="accent2"/>
                </a:solidFill>
              </a:rPr>
              <a:t> е с </a:t>
            </a:r>
            <a:r>
              <a:rPr lang="en-US" sz="2500" dirty="0" err="1">
                <a:solidFill>
                  <a:schemeClr val="accent2"/>
                </a:solidFill>
              </a:rPr>
              <a:t>всеки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комплект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от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оборудването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да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работят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по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двама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ученици</a:t>
            </a:r>
            <a:r>
              <a:rPr lang="en-US" sz="2500" dirty="0">
                <a:solidFill>
                  <a:schemeClr val="accent2"/>
                </a:solidFill>
              </a:rPr>
              <a:t>.</a:t>
            </a:r>
          </a:p>
          <a:p>
            <a:pPr marL="45720"/>
            <a:r>
              <a:rPr lang="en-US" sz="2500" dirty="0" err="1">
                <a:solidFill>
                  <a:schemeClr val="accent2"/>
                </a:solidFill>
              </a:rPr>
              <a:t>При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изграждането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на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училищната</a:t>
            </a:r>
            <a:r>
              <a:rPr lang="en-US" sz="2500" dirty="0">
                <a:solidFill>
                  <a:schemeClr val="accent2"/>
                </a:solidFill>
              </a:rPr>
              <a:t> STEM </a:t>
            </a:r>
            <a:r>
              <a:rPr lang="en-US" sz="2500" dirty="0" err="1">
                <a:solidFill>
                  <a:schemeClr val="accent2"/>
                </a:solidFill>
              </a:rPr>
              <a:t>среда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са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необходими</a:t>
            </a:r>
            <a:r>
              <a:rPr lang="en-US" sz="2500" dirty="0">
                <a:solidFill>
                  <a:schemeClr val="accent2"/>
                </a:solidFill>
              </a:rPr>
              <a:t> СМР </a:t>
            </a:r>
            <a:r>
              <a:rPr lang="en-US" sz="2500" dirty="0" err="1">
                <a:solidFill>
                  <a:schemeClr val="accent2"/>
                </a:solidFill>
              </a:rPr>
              <a:t>за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подсилване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на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ел</a:t>
            </a:r>
            <a:r>
              <a:rPr lang="en-US" sz="2500" dirty="0">
                <a:solidFill>
                  <a:schemeClr val="accent2"/>
                </a:solidFill>
              </a:rPr>
              <a:t>. </a:t>
            </a:r>
            <a:r>
              <a:rPr lang="en-US" sz="2500" dirty="0" err="1">
                <a:solidFill>
                  <a:schemeClr val="accent2"/>
                </a:solidFill>
              </a:rPr>
              <a:t>инсталацията</a:t>
            </a:r>
            <a:r>
              <a:rPr lang="en-US" sz="2500" dirty="0">
                <a:solidFill>
                  <a:schemeClr val="accent2"/>
                </a:solidFill>
              </a:rPr>
              <a:t> и </a:t>
            </a:r>
            <a:r>
              <a:rPr lang="en-US" sz="2500" dirty="0" err="1">
                <a:solidFill>
                  <a:schemeClr val="accent2"/>
                </a:solidFill>
              </a:rPr>
              <a:t>свързването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лабораторните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маси</a:t>
            </a:r>
            <a:r>
              <a:rPr lang="en-US" sz="2500" dirty="0">
                <a:solidFill>
                  <a:schemeClr val="accent2"/>
                </a:solidFill>
              </a:rPr>
              <a:t> в </a:t>
            </a:r>
            <a:r>
              <a:rPr lang="en-US" sz="2500" dirty="0" err="1">
                <a:solidFill>
                  <a:schemeClr val="accent2"/>
                </a:solidFill>
              </a:rPr>
              <a:t>кабинета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по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Химия</a:t>
            </a:r>
            <a:r>
              <a:rPr lang="en-US" sz="2500" dirty="0">
                <a:solidFill>
                  <a:schemeClr val="accent2"/>
                </a:solidFill>
              </a:rPr>
              <a:t> и ООС с </a:t>
            </a:r>
            <a:r>
              <a:rPr lang="en-US" sz="2500" dirty="0" err="1">
                <a:solidFill>
                  <a:schemeClr val="accent2"/>
                </a:solidFill>
              </a:rPr>
              <a:t>ВиК</a:t>
            </a:r>
            <a:r>
              <a:rPr lang="en-US" sz="2500" dirty="0">
                <a:solidFill>
                  <a:schemeClr val="accent2"/>
                </a:solidFill>
              </a:rPr>
              <a:t> </a:t>
            </a:r>
            <a:r>
              <a:rPr lang="en-US" sz="2500" dirty="0" err="1">
                <a:solidFill>
                  <a:schemeClr val="accent2"/>
                </a:solidFill>
              </a:rPr>
              <a:t>инсталацията</a:t>
            </a:r>
            <a:r>
              <a:rPr lang="en-US" sz="2500" dirty="0"/>
              <a:t>.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" name="Picture 1" descr="A close up of a text&#10;&#10;Description automatically generated">
            <a:extLst>
              <a:ext uri="{FF2B5EF4-FFF2-40B4-BE49-F238E27FC236}">
                <a16:creationId xmlns:a16="http://schemas.microsoft.com/office/drawing/2014/main" id="{350D521B-621E-BA6F-95C4-E45A0341B6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240" y="6052545"/>
            <a:ext cx="3416725" cy="81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5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4664CB4-B2D2-4732-AB2C-939321E99D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3168EC-D910-4109-8158-A433124BB0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EB50A5-ED88-4DB9-A0A0-1370FEEE6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2C9651-EE6F-96D1-F28E-0E9FE9CA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813" y="1254349"/>
            <a:ext cx="5965470" cy="41774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accent2"/>
                </a:solidFill>
              </a:rPr>
              <a:t>Учителите</a:t>
            </a:r>
            <a:r>
              <a:rPr lang="en-US" sz="2000" b="1" dirty="0">
                <a:solidFill>
                  <a:schemeClr val="accent2"/>
                </a:solidFill>
              </a:rPr>
              <a:t>, </a:t>
            </a:r>
            <a:r>
              <a:rPr lang="en-US" sz="2000" b="1" dirty="0" err="1">
                <a:solidFill>
                  <a:schemeClr val="accent2"/>
                </a:solidFill>
              </a:rPr>
              <a:t>които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ще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съдействат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за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реализацията</a:t>
            </a:r>
            <a:r>
              <a:rPr lang="en-US" sz="2000" b="1" dirty="0">
                <a:solidFill>
                  <a:schemeClr val="accent2"/>
                </a:solidFill>
              </a:rPr>
              <a:t> ѝ </a:t>
            </a:r>
            <a:r>
              <a:rPr lang="en-US" sz="2000" b="1" dirty="0" err="1">
                <a:solidFill>
                  <a:schemeClr val="accent2"/>
                </a:solidFill>
              </a:rPr>
              <a:t>са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преподавателите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по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природни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науки</a:t>
            </a:r>
            <a:r>
              <a:rPr lang="en-US" sz="2000" b="1" dirty="0">
                <a:solidFill>
                  <a:schemeClr val="accent2"/>
                </a:solidFill>
              </a:rPr>
              <a:t>. И </a:t>
            </a:r>
            <a:r>
              <a:rPr lang="en-US" sz="2000" b="1" dirty="0" err="1">
                <a:solidFill>
                  <a:schemeClr val="accent2"/>
                </a:solidFill>
              </a:rPr>
              <a:t>трите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учителки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са</a:t>
            </a:r>
            <a:r>
              <a:rPr lang="en-US" sz="2000" b="1" dirty="0">
                <a:solidFill>
                  <a:schemeClr val="accent2"/>
                </a:solidFill>
              </a:rPr>
              <a:t> с </a:t>
            </a:r>
            <a:r>
              <a:rPr lang="en-US" sz="2000" b="1" dirty="0" err="1">
                <a:solidFill>
                  <a:schemeClr val="accent2"/>
                </a:solidFill>
              </a:rPr>
              <a:t>образователно-квалификационна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степен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магистър</a:t>
            </a:r>
            <a:r>
              <a:rPr lang="en-US" sz="2000" b="1" dirty="0">
                <a:solidFill>
                  <a:schemeClr val="accent2"/>
                </a:solidFill>
              </a:rPr>
              <a:t>. </a:t>
            </a:r>
            <a:r>
              <a:rPr lang="en-US" sz="2000" b="1" dirty="0" err="1">
                <a:solidFill>
                  <a:schemeClr val="accent2"/>
                </a:solidFill>
              </a:rPr>
              <a:t>Имат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присъдена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професионална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квалификация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учител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по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съответните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учебни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предмети</a:t>
            </a:r>
            <a:r>
              <a:rPr lang="en-US" sz="2000" b="1" dirty="0">
                <a:solidFill>
                  <a:schemeClr val="accent2"/>
                </a:solidFill>
              </a:rPr>
              <a:t> – Х</a:t>
            </a:r>
            <a:r>
              <a:rPr lang="bg-BG" sz="2000" b="1" dirty="0" err="1">
                <a:solidFill>
                  <a:schemeClr val="accent2"/>
                </a:solidFill>
              </a:rPr>
              <a:t>имия</a:t>
            </a:r>
            <a:r>
              <a:rPr lang="bg-BG" sz="2000" b="1" dirty="0">
                <a:solidFill>
                  <a:schemeClr val="accent2"/>
                </a:solidFill>
              </a:rPr>
              <a:t> и опазване на околната среда</a:t>
            </a:r>
            <a:r>
              <a:rPr lang="en-US" sz="2000" b="1" dirty="0">
                <a:solidFill>
                  <a:schemeClr val="accent2"/>
                </a:solidFill>
              </a:rPr>
              <a:t>, Б</a:t>
            </a:r>
            <a:r>
              <a:rPr lang="bg-BG" sz="2000" b="1" dirty="0" err="1">
                <a:solidFill>
                  <a:schemeClr val="accent2"/>
                </a:solidFill>
              </a:rPr>
              <a:t>иология</a:t>
            </a:r>
            <a:r>
              <a:rPr lang="bg-BG" sz="2000" b="1" dirty="0">
                <a:solidFill>
                  <a:schemeClr val="accent2"/>
                </a:solidFill>
              </a:rPr>
              <a:t> и здравно образование</a:t>
            </a:r>
            <a:r>
              <a:rPr lang="en-US" sz="2000" b="1" dirty="0">
                <a:solidFill>
                  <a:schemeClr val="accent2"/>
                </a:solidFill>
              </a:rPr>
              <a:t> и Ф</a:t>
            </a:r>
            <a:r>
              <a:rPr lang="bg-BG" sz="2000" b="1" dirty="0" err="1">
                <a:solidFill>
                  <a:schemeClr val="accent2"/>
                </a:solidFill>
              </a:rPr>
              <a:t>изика</a:t>
            </a:r>
            <a:r>
              <a:rPr lang="bg-BG" sz="2000" b="1" dirty="0">
                <a:solidFill>
                  <a:schemeClr val="accent2"/>
                </a:solidFill>
              </a:rPr>
              <a:t> и астрономия</a:t>
            </a:r>
            <a:r>
              <a:rPr lang="en-US" sz="2000" b="1" dirty="0">
                <a:solidFill>
                  <a:schemeClr val="accent2"/>
                </a:solidFill>
              </a:rPr>
              <a:t> и </a:t>
            </a:r>
            <a:r>
              <a:rPr lang="en-US" sz="2000" b="1" dirty="0" err="1">
                <a:solidFill>
                  <a:schemeClr val="accent2"/>
                </a:solidFill>
              </a:rPr>
              <a:t>са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защитили</a:t>
            </a:r>
            <a:r>
              <a:rPr lang="bg-BG" sz="2000" b="1" dirty="0">
                <a:solidFill>
                  <a:schemeClr val="accent2"/>
                </a:solidFill>
              </a:rPr>
              <a:t> професионално-квалификационна степен</a:t>
            </a:r>
            <a:r>
              <a:rPr lang="en-US" sz="2000" b="1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7" name="Picture 6" descr="A close up of a text&#10;&#10;Description automatically generated">
            <a:extLst>
              <a:ext uri="{FF2B5EF4-FFF2-40B4-BE49-F238E27FC236}">
                <a16:creationId xmlns:a16="http://schemas.microsoft.com/office/drawing/2014/main" id="{05328D37-05CD-135D-81EE-0C8395CD44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57" y="3032447"/>
            <a:ext cx="3416725" cy="81147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AA47C27-8894-42A7-8D01-C902DA9B70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4BD81D-EAC7-4C48-A5FD-A1156EC849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CAF43F4-8892-4C5D-A8ED-C423F51756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D028E2F-5F35-49A4-86F5-81814931EB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37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511556"/>
            <a:ext cx="8553123" cy="1609344"/>
          </a:xfrm>
        </p:spPr>
        <p:txBody>
          <a:bodyPr rtlCol="0"/>
          <a:lstStyle/>
          <a:p>
            <a:pPr rtl="0"/>
            <a:r>
              <a:rPr lang="bg-BG" dirty="0">
                <a:solidFill>
                  <a:schemeClr val="tx2"/>
                </a:solidFill>
              </a:rPr>
              <a:t>ЕТАПИ НА РЕАЛИЗАЦИЯ:</a:t>
            </a:r>
          </a:p>
        </p:txBody>
      </p:sp>
      <p:graphicFrame>
        <p:nvGraphicFramePr>
          <p:cNvPr id="15" name="Контейнер за съдържание 14" descr="Диаграма на възходящ процес, показваща 5 стъпки във възходящ ред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8331939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F429C982-8448-5117-03CB-0B910839DB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79" y="5685441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911542" y="1382486"/>
            <a:ext cx="6711696" cy="3285309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r>
              <a:rPr lang="bg-BG" sz="3600" dirty="0">
                <a:solidFill>
                  <a:schemeClr val="accent2"/>
                </a:solidFill>
              </a:rPr>
              <a:t>Изпълнението на дейностите по проекта и цялостното изграждане на </a:t>
            </a:r>
            <a:r>
              <a:rPr lang="en-US" sz="3600" dirty="0">
                <a:solidFill>
                  <a:schemeClr val="accent2"/>
                </a:solidFill>
              </a:rPr>
              <a:t>STEM </a:t>
            </a:r>
            <a:r>
              <a:rPr lang="bg-BG" sz="3600" dirty="0">
                <a:solidFill>
                  <a:schemeClr val="accent2"/>
                </a:solidFill>
              </a:rPr>
              <a:t>центъра се предвижда да приключи за СУ „Св. Св. Кирил и Методий“ до 30.0</a:t>
            </a:r>
            <a:r>
              <a:rPr lang="en-US" sz="3600">
                <a:solidFill>
                  <a:schemeClr val="accent2"/>
                </a:solidFill>
              </a:rPr>
              <a:t>9</a:t>
            </a:r>
            <a:r>
              <a:rPr lang="bg-BG" sz="3600">
                <a:solidFill>
                  <a:schemeClr val="accent2"/>
                </a:solidFill>
              </a:rPr>
              <a:t>.2025 </a:t>
            </a:r>
            <a:r>
              <a:rPr lang="bg-BG" sz="3600" dirty="0">
                <a:solidFill>
                  <a:schemeClr val="accent2"/>
                </a:solidFill>
              </a:rPr>
              <a:t>година.</a:t>
            </a:r>
          </a:p>
        </p:txBody>
      </p:sp>
      <p:pic>
        <p:nvPicPr>
          <p:cNvPr id="2" name="Picture 1" descr="A close up of a text&#10;&#10;Description automatically generated">
            <a:extLst>
              <a:ext uri="{FF2B5EF4-FFF2-40B4-BE49-F238E27FC236}">
                <a16:creationId xmlns:a16="http://schemas.microsoft.com/office/drawing/2014/main" id="{ACCA20A2-E6CA-5A3B-56CF-2862F7B0E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4483"/>
            <a:ext cx="4119344" cy="9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382</TotalTime>
  <Words>540</Words>
  <Application>Microsoft Office PowerPoint</Application>
  <PresentationFormat>Широк екран</PresentationFormat>
  <Paragraphs>36</Paragraphs>
  <Slides>14</Slides>
  <Notes>5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24" baseType="lpstr">
      <vt:lpstr>ADLaM Display</vt:lpstr>
      <vt:lpstr>Calibri</vt:lpstr>
      <vt:lpstr>Cambria</vt:lpstr>
      <vt:lpstr>Century Gothic</vt:lpstr>
      <vt:lpstr>Euphemia</vt:lpstr>
      <vt:lpstr>Rockwell</vt:lpstr>
      <vt:lpstr>Rockwell Condensed</vt:lpstr>
      <vt:lpstr>Rockwell Extra Bold</vt:lpstr>
      <vt:lpstr>Wingdings</vt:lpstr>
      <vt:lpstr>Wood Type</vt:lpstr>
      <vt:lpstr>ПРОЕКТ  „Изграждане на училищна STEM среда”</vt:lpstr>
      <vt:lpstr> Програма „Изграждане на училищна STEM среда” има за цел да повиши интереса на учениците и техните постижения в областта на науките и технологиите, като подкрепи създаването на училищни центрове с фокус върху STEM.   Те ще предоставят всички необходими условия за провеждането на съвременно и качествено STEM обучение в училище.   </vt:lpstr>
      <vt:lpstr>Безвъзмездна финансова помощ от 252 946,93 лева с ДДС</vt:lpstr>
      <vt:lpstr>Срокът за изпълнение на Инвестицията е 35 (тридесет и пет) месеца, считано от датата на сключване на договора, но не по-късно от 31.05.2026 г.</vt:lpstr>
      <vt:lpstr>ОСНОВНА ЦЕЛ НА ПРОЕКТА: Осигуряване на физическата среда и техническото оборудване и обзавеждане на STEM пространства в училищното образование с оглед създаване на интегрирана учебна среда от ново поколение, която да поощри и подкрепи образователните иновации в обучението и преподаването в сферата на STEM и да се повиши интересът към науките и научните изследвания у учениците. </vt:lpstr>
      <vt:lpstr> Изборът му е съобразен с вида на профилираната подготовка, която се осъществява в училището.  . </vt:lpstr>
      <vt:lpstr>Презентация на PowerPoint</vt:lpstr>
      <vt:lpstr>За кабинета по Биология и здравно образование е предвидено закупуването на стереоскопичен лаптоп, софтуер и приложения към него;   закупуване на нагледни пособия; дигитални микроскопи и микроскопски препарати; табла и STEM комплекти; ученически маси и столове за 24 работни места.</vt:lpstr>
      <vt:lpstr>за кабинета по физика и Астрономия се предвижда закупуване на  стереоскопичен лаптоп, софтуер и приложения към него; ученически маси и столове за 24 работни места; нестандартни шкафове и етажерки; промяна в дизайна на кабинета; закупуване на ученически комплекти за провеждане на лабораторни упражнения, измервателни уреди, учебна апаратура, табла и макети.</vt:lpstr>
      <vt:lpstr>за кабинета по химия и опазване на околната среда се предвижда закупуване на  стереоскопичен лаптоп, софтуер и приложения към него; лабораторна камина; интерактивен дисплей и бяла дъска за писане с подвижни крила; голяма периодична система; обзавеждане с лабораторни маси; ученически столове за 24 работни места; шкафове; свързване на лабораторните маси с ВиК инсталация; промяна в дизайна на кабинета; закупуване на химични набори, реактиви и консумативи, 3D принтер.</vt:lpstr>
      <vt:lpstr>Презентация на PowerPoint</vt:lpstr>
      <vt:lpstr>Учителите, които ще съдействат за реализацията ѝ са преподавателите по природни науки. И трите учителки са с образователно-квалификационна степен магистър. Имат присъдена професионална квалификация учител по съответните учебни предмети – Химия и опазване на околната среда, Биология и здравно образование и Физика и астрономия и са защитили професионално-квалификационна степен.</vt:lpstr>
      <vt:lpstr>ЕТАПИ НА РЕАЛИЗАЦИЯ: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“УЧИЛИЩНА STEM СРЕДА”</dc:title>
  <dc:creator>Yanita Ivanova</dc:creator>
  <cp:lastModifiedBy>user</cp:lastModifiedBy>
  <cp:revision>31</cp:revision>
  <dcterms:created xsi:type="dcterms:W3CDTF">2024-10-09T17:37:04Z</dcterms:created>
  <dcterms:modified xsi:type="dcterms:W3CDTF">2025-07-10T12:32:21Z</dcterms:modified>
</cp:coreProperties>
</file>